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"/>
  </p:notesMasterIdLst>
  <p:sldIdLst>
    <p:sldId id="266" r:id="rId2"/>
    <p:sldId id="257" r:id="rId3"/>
    <p:sldId id="258" r:id="rId4"/>
    <p:sldId id="259" r:id="rId5"/>
    <p:sldId id="277" r:id="rId6"/>
    <p:sldId id="267" r:id="rId7"/>
    <p:sldId id="270" r:id="rId8"/>
    <p:sldId id="278" r:id="rId9"/>
    <p:sldId id="268" r:id="rId10"/>
    <p:sldId id="271" r:id="rId11"/>
    <p:sldId id="279" r:id="rId12"/>
    <p:sldId id="269" r:id="rId13"/>
    <p:sldId id="272" r:id="rId14"/>
    <p:sldId id="280" r:id="rId15"/>
    <p:sldId id="260" r:id="rId16"/>
    <p:sldId id="261" r:id="rId17"/>
    <p:sldId id="262" r:id="rId18"/>
    <p:sldId id="263" r:id="rId19"/>
    <p:sldId id="264" r:id="rId20"/>
    <p:sldId id="265" r:id="rId21"/>
    <p:sldId id="273" r:id="rId22"/>
    <p:sldId id="274" r:id="rId23"/>
    <p:sldId id="275" r:id="rId2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78"/>
  </p:normalViewPr>
  <p:slideViewPr>
    <p:cSldViewPr snapToGrid="0" snapToObjects="1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001D6E-5E41-4E79-B805-B83218FBC57B}" type="datetimeFigureOut">
              <a:rPr lang="de-DE" smtClean="0"/>
              <a:t>09.11.2023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8B2ED4-53C8-4B84-A9AA-AE62E8B878C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71699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8B2ED4-53C8-4B84-A9AA-AE62E8B878C9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539948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239E2C-06E4-104C-8CA7-E4FD90E139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04849D97-34A1-794A-9C92-B94556B22C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238085A-2579-404A-8D48-B2D39267FA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F847E-A841-974F-93B8-3BAFCB66AE13}" type="datetimeFigureOut">
              <a:rPr lang="de-DE" smtClean="0"/>
              <a:t>09.11.2023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3F9DB77-03D5-FB4C-B56E-E98FB5A3E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D5C7A4D-D4E2-9C47-8F6C-0CE622EE22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BED67-2E4C-8844-BB93-3B5CB44F78C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53028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5EB875-D564-9B41-89C2-7FD7BA060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BF240401-D13A-A646-937E-F80699E628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6AA51A4-CA93-F644-AB6E-31B93769E1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F847E-A841-974F-93B8-3BAFCB66AE13}" type="datetimeFigureOut">
              <a:rPr lang="de-DE" smtClean="0"/>
              <a:t>09.11.2023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ACD4854-AE94-CC40-AFEC-3A607BD6C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7D6BE5A-EA8D-B54D-A37A-89EB4785D9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BED67-2E4C-8844-BB93-3B5CB44F78C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030559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319C5645-1909-0249-B6A3-FC5A36A8FCE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7A7370C2-26E4-B148-938A-02BC012785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E9C9BE6-48BD-2841-B5EE-6FB7D15BD1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F847E-A841-974F-93B8-3BAFCB66AE13}" type="datetimeFigureOut">
              <a:rPr lang="de-DE" smtClean="0"/>
              <a:t>09.11.2023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C4208B2-9B7D-FD46-BCB7-BA6288D650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4F5637E-86C1-FF4B-974F-3E4CB0415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BED67-2E4C-8844-BB93-3B5CB44F78C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46704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470E2B-C151-1646-8068-6B76D41CAC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95920D5-E96C-4143-A24C-4D72E7C252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DF1B50B-5AFC-3349-8EA1-C580924C47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F847E-A841-974F-93B8-3BAFCB66AE13}" type="datetimeFigureOut">
              <a:rPr lang="de-DE" smtClean="0"/>
              <a:t>09.11.2023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1039984-A487-EE43-ABF6-C72232C418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F5FF609-7326-7646-9574-38CD7BE85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BED67-2E4C-8844-BB93-3B5CB44F78C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868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DD95D1-553B-7047-BB1B-446C7E75F3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BB5B103-023E-C445-AD3A-4EA5F5BCCC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FE2B631-2922-0D46-A895-88ADF67AD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F847E-A841-974F-93B8-3BAFCB66AE13}" type="datetimeFigureOut">
              <a:rPr lang="de-DE" smtClean="0"/>
              <a:t>09.11.2023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A740074-2853-924C-A12B-3244B2DEF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A9FD28F-4EE4-0C40-83C4-8906A5473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BED67-2E4C-8844-BB93-3B5CB44F78C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45437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593625-4F11-7446-8E97-FA4A4BC711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D396E73-2C1A-CF45-8A2F-D3B3246C65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80C9D0C-9C9C-364B-A555-372996B870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DBFEA246-1DC1-5741-A38A-614B9FA6B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F847E-A841-974F-93B8-3BAFCB66AE13}" type="datetimeFigureOut">
              <a:rPr lang="de-DE" smtClean="0"/>
              <a:t>09.11.2023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226C6CE-DAA2-8E46-BE46-E52434DC0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A445B91-94B3-364F-B90B-D6A4806286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BED67-2E4C-8844-BB93-3B5CB44F78C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737028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82D1AC-869A-E240-BE29-2D5F1C3D89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DCCEA80-08A4-594A-893A-B42E47C490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E3CE209-E40E-474A-806C-CB00C00990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BA1F6F9-6966-2A46-8354-6312DE15EC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77CF7C1B-22BA-2547-9D37-A2A3D414125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ED37E3B7-4BCA-7E40-8F39-AD444C67D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F847E-A841-974F-93B8-3BAFCB66AE13}" type="datetimeFigureOut">
              <a:rPr lang="de-DE" smtClean="0"/>
              <a:t>09.11.2023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F0192C40-7E3F-0244-A892-FB9F5B378F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F33E58F3-6182-0C48-A4C8-E8C19CEB1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BED67-2E4C-8844-BB93-3B5CB44F78C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54441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D76CA1A-C134-3141-AF6B-06FE7E2E1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16A7F0DF-EB79-4043-B1AC-7A8949F04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F847E-A841-974F-93B8-3BAFCB66AE13}" type="datetimeFigureOut">
              <a:rPr lang="de-DE" smtClean="0"/>
              <a:t>09.11.2023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C201E51-0947-7640-B211-4AFB7807AB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8929891-CC8D-814D-9C4A-1BD2680716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BED67-2E4C-8844-BB93-3B5CB44F78C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32846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F9E3C457-A687-E741-874F-236E373C97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F847E-A841-974F-93B8-3BAFCB66AE13}" type="datetimeFigureOut">
              <a:rPr lang="de-DE" smtClean="0"/>
              <a:t>09.11.2023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9A5EE26-2FB4-EC49-8EFB-7E3BB15CEF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CB61B9C-CC78-7D4E-A19F-2CC319E3B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BED67-2E4C-8844-BB93-3B5CB44F78C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30643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8B6CF9-4F53-F04B-8499-6B63F1118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8055C6E-4EDD-744F-A843-A2D4547E51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E4C2AB2-A23F-5E44-9A28-678F4F31C2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90D2359-9A5A-4740-B7B7-762AEE070C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F847E-A841-974F-93B8-3BAFCB66AE13}" type="datetimeFigureOut">
              <a:rPr lang="de-DE" smtClean="0"/>
              <a:t>09.11.2023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3EFDEE6-FA92-F748-AF17-1EEA5318DD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0E3EE2A-4ECF-2F44-94BE-AD3499F60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BED67-2E4C-8844-BB93-3B5CB44F78C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94355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D9C62E-63D5-F04C-A717-E96925101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80386985-AA1E-7344-9001-6261616CF7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9D15262-3DCF-6043-A032-FF47923BFC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891729C-D0C6-D44E-8D7A-EC2AAA3BFD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F847E-A841-974F-93B8-3BAFCB66AE13}" type="datetimeFigureOut">
              <a:rPr lang="de-DE" smtClean="0"/>
              <a:t>09.11.2023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3324924-BC66-3142-9008-7F0693787A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E5D039B-B660-6B43-A564-4AE30E8117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BED67-2E4C-8844-BB93-3B5CB44F78C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142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A7B1E691-CFD9-7D4D-952A-B70BCF16C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96A164D-166D-6E48-B358-AC339D5BC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A7BE47F-639A-7945-8AA3-159C5A5D0C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BF847E-A841-974F-93B8-3BAFCB66AE13}" type="datetimeFigureOut">
              <a:rPr lang="de-DE" smtClean="0"/>
              <a:t>09.11.2023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0538509-536B-A04F-A524-5CBF404C3C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1FE841A-831A-E547-8119-6B1347B298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2BED67-2E4C-8844-BB93-3B5CB44F78C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85370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tiff"/><Relationship Id="rId4" Type="http://schemas.openxmlformats.org/officeDocument/2006/relationships/hyperlink" Target="https://pxhere.com/de/photo/196975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1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fik 6" descr="Ein Bild, das Person, Kopfbedeckung, Schutzhelm, Helm enthält.&#10;&#10;Automatisch generierte Beschreibung">
            <a:extLst>
              <a:ext uri="{FF2B5EF4-FFF2-40B4-BE49-F238E27FC236}">
                <a16:creationId xmlns:a16="http://schemas.microsoft.com/office/drawing/2014/main" id="{D949B962-6361-477E-D422-E92D7B10CA1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t="307" r="23585" b="8783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ADD3D36A-080B-0C4B-ECAF-CC90DE9CC3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4023360" cy="3204134"/>
          </a:xfrm>
        </p:spPr>
        <p:txBody>
          <a:bodyPr anchor="b">
            <a:normAutofit/>
          </a:bodyPr>
          <a:lstStyle/>
          <a:p>
            <a:pPr algn="l"/>
            <a:r>
              <a:rPr lang="de-DE" sz="3400" dirty="0"/>
              <a:t>Unser Praktikum </a:t>
            </a:r>
            <a:r>
              <a:rPr lang="de-DE" sz="3400" i="1" dirty="0"/>
              <a:t>als </a:t>
            </a:r>
            <a:r>
              <a:rPr lang="de-DE" sz="3400" i="1" dirty="0">
                <a:highlight>
                  <a:srgbClr val="FFFF00"/>
                </a:highlight>
              </a:rPr>
              <a:t>genaue Berufsbezeichnung</a:t>
            </a:r>
            <a:r>
              <a:rPr lang="de-DE" sz="3400" i="1" dirty="0"/>
              <a:t>/im Bereich </a:t>
            </a:r>
            <a:r>
              <a:rPr lang="de-DE" sz="3400" i="1" dirty="0">
                <a:highlight>
                  <a:srgbClr val="FFFF00"/>
                </a:highlight>
              </a:rPr>
              <a:t>…</a:t>
            </a:r>
            <a:endParaRPr lang="de-DE" sz="3400" dirty="0">
              <a:highlight>
                <a:srgbClr val="FFFF00"/>
              </a:highlight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650041B9-6A66-79AE-1B22-DDA89EB44BFB}"/>
              </a:ext>
            </a:extLst>
          </p:cNvPr>
          <p:cNvSpPr/>
          <p:nvPr/>
        </p:nvSpPr>
        <p:spPr>
          <a:xfrm>
            <a:off x="481029" y="4676872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b="1" dirty="0"/>
              <a:t>Schule: </a:t>
            </a:r>
            <a:r>
              <a:rPr lang="de-DE" dirty="0"/>
              <a:t>Adolf-Reichwein-Schule</a:t>
            </a:r>
          </a:p>
          <a:p>
            <a:r>
              <a:rPr lang="de-DE" b="1" dirty="0"/>
              <a:t>Klasse: </a:t>
            </a:r>
            <a:r>
              <a:rPr lang="de-DE" b="1" i="1" dirty="0">
                <a:highlight>
                  <a:srgbClr val="FFFF00"/>
                </a:highlight>
              </a:rPr>
              <a:t>Klasse</a:t>
            </a:r>
          </a:p>
          <a:p>
            <a:r>
              <a:rPr lang="de-DE" b="1" dirty="0"/>
              <a:t>Schüler/innen: </a:t>
            </a:r>
            <a:r>
              <a:rPr lang="de-DE" b="1" i="1" dirty="0">
                <a:highlight>
                  <a:srgbClr val="FFFF00"/>
                </a:highlight>
              </a:rPr>
              <a:t>Vorname Nachname, Vorname Nachname, Vorname Nachname</a:t>
            </a:r>
          </a:p>
          <a:p>
            <a:r>
              <a:rPr lang="de-DE" b="1" dirty="0"/>
              <a:t>Betreuende Lehrkraft: </a:t>
            </a:r>
            <a:r>
              <a:rPr lang="de-DE" b="1" i="1" dirty="0">
                <a:highlight>
                  <a:srgbClr val="FFFF00"/>
                </a:highlight>
              </a:rPr>
              <a:t>Herr Mustermann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901BA8D1-7533-D31B-AAD7-413E722FD3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1744" y="883652"/>
            <a:ext cx="2540000" cy="63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8529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CF202313-FF97-4C48-9F8B-7ECFCEEF2384}"/>
              </a:ext>
            </a:extLst>
          </p:cNvPr>
          <p:cNvSpPr/>
          <p:nvPr/>
        </p:nvSpPr>
        <p:spPr>
          <a:xfrm>
            <a:off x="0" y="1"/>
            <a:ext cx="12192000" cy="754144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dirty="0">
                <a:solidFill>
                  <a:schemeClr val="tx1"/>
                </a:solidFill>
              </a:rPr>
              <a:t>Mein Praktikum als </a:t>
            </a:r>
            <a:r>
              <a:rPr lang="de-DE" sz="2800" i="1" dirty="0">
                <a:solidFill>
                  <a:schemeClr val="tx1"/>
                </a:solidFill>
                <a:highlight>
                  <a:srgbClr val="FFFF00"/>
                </a:highlight>
              </a:rPr>
              <a:t>genaue Berufsbezeichnung </a:t>
            </a:r>
            <a:r>
              <a:rPr lang="de-DE" sz="2800" dirty="0">
                <a:solidFill>
                  <a:schemeClr val="tx1"/>
                </a:solidFill>
                <a:highlight>
                  <a:srgbClr val="FFFF00"/>
                </a:highlight>
              </a:rPr>
              <a:t>–</a:t>
            </a:r>
            <a:r>
              <a:rPr lang="de-DE" sz="2800" i="1" dirty="0">
                <a:solidFill>
                  <a:schemeClr val="tx1"/>
                </a:solidFill>
                <a:highlight>
                  <a:srgbClr val="FFFF00"/>
                </a:highlight>
              </a:rPr>
              <a:t> Name des Schülers</a:t>
            </a:r>
            <a:endParaRPr lang="de-DE" i="1" dirty="0">
              <a:solidFill>
                <a:schemeClr val="tx1"/>
              </a:solidFill>
              <a:highlight>
                <a:srgbClr val="FFFF00"/>
              </a:highlight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4FD3B584-9225-4641-82C5-1DCF705D4E32}"/>
              </a:ext>
            </a:extLst>
          </p:cNvPr>
          <p:cNvSpPr txBox="1"/>
          <p:nvPr/>
        </p:nvSpPr>
        <p:spPr>
          <a:xfrm>
            <a:off x="179109" y="999240"/>
            <a:ext cx="6834433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tabLst>
                <a:tab pos="1812925" algn="l"/>
              </a:tabLst>
            </a:pPr>
            <a:r>
              <a:rPr lang="de-DE" sz="2000" b="1" dirty="0"/>
              <a:t>Ausbildungsart:	</a:t>
            </a:r>
            <a:r>
              <a:rPr lang="de-DE" sz="2000" i="1" dirty="0">
                <a:highlight>
                  <a:srgbClr val="FFFF00"/>
                </a:highlight>
              </a:rPr>
              <a:t>Duale Ausbildung (Ausbildungsbetrieb und 	Berufsschule)</a:t>
            </a:r>
          </a:p>
          <a:p>
            <a:pPr>
              <a:spcAft>
                <a:spcPts val="1200"/>
              </a:spcAft>
              <a:tabLst>
                <a:tab pos="1812925" algn="l"/>
              </a:tabLst>
            </a:pPr>
            <a:r>
              <a:rPr lang="de-DE" sz="2000" b="1" dirty="0"/>
              <a:t>Berufsschule:</a:t>
            </a:r>
            <a:r>
              <a:rPr lang="de-DE" sz="2000" dirty="0"/>
              <a:t>	</a:t>
            </a:r>
            <a:r>
              <a:rPr lang="de-DE" sz="2000" i="1" dirty="0">
                <a:highlight>
                  <a:srgbClr val="FFFF00"/>
                </a:highlight>
              </a:rPr>
              <a:t>Max-</a:t>
            </a:r>
            <a:r>
              <a:rPr lang="de-DE" sz="2000" i="1" dirty="0" err="1">
                <a:highlight>
                  <a:srgbClr val="FFFF00"/>
                </a:highlight>
              </a:rPr>
              <a:t>Eyth</a:t>
            </a:r>
            <a:r>
              <a:rPr lang="de-DE" sz="2000" i="1" dirty="0">
                <a:highlight>
                  <a:srgbClr val="FFFF00"/>
                </a:highlight>
              </a:rPr>
              <a:t>-Schule in Dreieich</a:t>
            </a:r>
          </a:p>
          <a:p>
            <a:pPr>
              <a:spcAft>
                <a:spcPts val="1200"/>
              </a:spcAft>
              <a:tabLst>
                <a:tab pos="1812925" algn="l"/>
              </a:tabLst>
            </a:pPr>
            <a:r>
              <a:rPr lang="de-DE" sz="2000" b="1" dirty="0"/>
              <a:t>Dauer:</a:t>
            </a:r>
            <a:r>
              <a:rPr lang="de-DE" sz="2000" dirty="0"/>
              <a:t>	</a:t>
            </a:r>
            <a:r>
              <a:rPr lang="de-DE" sz="2000" i="1" dirty="0">
                <a:highlight>
                  <a:srgbClr val="FFFF00"/>
                </a:highlight>
              </a:rPr>
              <a:t>3 Jahre</a:t>
            </a:r>
          </a:p>
          <a:p>
            <a:pPr>
              <a:spcAft>
                <a:spcPts val="1200"/>
              </a:spcAft>
              <a:tabLst>
                <a:tab pos="1812925" algn="l"/>
              </a:tabLst>
            </a:pPr>
            <a:r>
              <a:rPr lang="de-DE" sz="2000" b="1" dirty="0"/>
              <a:t>Tätigkeiten:	</a:t>
            </a:r>
            <a:r>
              <a:rPr lang="de-DE" sz="2000" i="1" dirty="0">
                <a:highlight>
                  <a:srgbClr val="FFFF00"/>
                </a:highlight>
              </a:rPr>
              <a:t>Stichpunktartige Beschreibung der Tätigkeiten</a:t>
            </a:r>
          </a:p>
          <a:p>
            <a:pPr>
              <a:spcAft>
                <a:spcPts val="1200"/>
              </a:spcAft>
            </a:pPr>
            <a:r>
              <a:rPr lang="de-DE" sz="2000" b="1" dirty="0"/>
              <a:t>Arbeitsorte:	</a:t>
            </a:r>
            <a:r>
              <a:rPr lang="de-DE" sz="2000" i="1" dirty="0">
                <a:highlight>
                  <a:srgbClr val="FFFF00"/>
                </a:highlight>
              </a:rPr>
              <a:t>Werkstatt</a:t>
            </a:r>
          </a:p>
          <a:p>
            <a:pPr>
              <a:spcAft>
                <a:spcPts val="1200"/>
              </a:spcAft>
            </a:pPr>
            <a:r>
              <a:rPr lang="de-DE" sz="2000" b="1" dirty="0"/>
              <a:t>Schulabschluss:	</a:t>
            </a:r>
            <a:r>
              <a:rPr lang="de-DE" sz="2000" i="1" dirty="0">
                <a:highlight>
                  <a:srgbClr val="FFFF00"/>
                </a:highlight>
              </a:rPr>
              <a:t>Mind. Hauptschulabschluss</a:t>
            </a:r>
          </a:p>
          <a:p>
            <a:pPr>
              <a:spcAft>
                <a:spcPts val="1200"/>
              </a:spcAft>
            </a:pPr>
            <a:r>
              <a:rPr lang="de-DE" sz="2000" b="1" dirty="0"/>
              <a:t>Anforderungen:	</a:t>
            </a:r>
            <a:r>
              <a:rPr lang="de-DE" sz="2000" i="1" dirty="0">
                <a:highlight>
                  <a:srgbClr val="FFFF00"/>
                </a:highlight>
              </a:rPr>
              <a:t>Stichpunktartige Beschreibung der 				Anforderungen</a:t>
            </a:r>
          </a:p>
          <a:p>
            <a:pPr>
              <a:spcAft>
                <a:spcPts val="1200"/>
              </a:spcAft>
            </a:pPr>
            <a:r>
              <a:rPr lang="de-DE" sz="2000" b="1" dirty="0"/>
              <a:t>Schulfächer:	</a:t>
            </a:r>
            <a:r>
              <a:rPr lang="de-DE" sz="2000" i="1" dirty="0">
                <a:highlight>
                  <a:srgbClr val="FFFF00"/>
                </a:highlight>
              </a:rPr>
              <a:t>Schulfächer</a:t>
            </a:r>
          </a:p>
          <a:p>
            <a:pPr>
              <a:spcAft>
                <a:spcPts val="1200"/>
              </a:spcAft>
            </a:pPr>
            <a:r>
              <a:rPr lang="de-DE" sz="2000" b="1" dirty="0"/>
              <a:t>Vergütung:	</a:t>
            </a:r>
            <a:r>
              <a:rPr lang="de-DE" sz="2000" i="1" dirty="0">
                <a:highlight>
                  <a:srgbClr val="FFFF00"/>
                </a:highlight>
              </a:rPr>
              <a:t>500 € (1. Lehrjahr) bis 1.000 € (3. Lehrjahr)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01B5976-79A6-494F-A043-C0CBE4E251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9785" y="1116980"/>
            <a:ext cx="4593997" cy="4859613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011AC230-9220-FA45-A8F6-E779F388962E}"/>
              </a:ext>
            </a:extLst>
          </p:cNvPr>
          <p:cNvSpPr txBox="1"/>
          <p:nvPr/>
        </p:nvSpPr>
        <p:spPr>
          <a:xfrm>
            <a:off x="7239785" y="5976593"/>
            <a:ext cx="4593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highlight>
                  <a:srgbClr val="00FF00"/>
                </a:highlight>
              </a:rPr>
              <a:t>Du als genaue Berufsbezeichnung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6781BB61-3B3B-F54E-B942-5F62606C2596}"/>
              </a:ext>
            </a:extLst>
          </p:cNvPr>
          <p:cNvSpPr txBox="1"/>
          <p:nvPr/>
        </p:nvSpPr>
        <p:spPr>
          <a:xfrm>
            <a:off x="179109" y="6345925"/>
            <a:ext cx="4593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Quelle: </a:t>
            </a:r>
            <a:r>
              <a:rPr lang="de-DE" dirty="0" err="1"/>
              <a:t>berufenet.arbeitsagentur.de</a:t>
            </a:r>
            <a:endParaRPr lang="de-DE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3275898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CF202313-FF97-4C48-9F8B-7ECFCEEF2384}"/>
              </a:ext>
            </a:extLst>
          </p:cNvPr>
          <p:cNvSpPr/>
          <p:nvPr/>
        </p:nvSpPr>
        <p:spPr>
          <a:xfrm>
            <a:off x="0" y="1"/>
            <a:ext cx="12192000" cy="754144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dirty="0">
                <a:solidFill>
                  <a:schemeClr val="tx1"/>
                </a:solidFill>
              </a:rPr>
              <a:t>Meine Tätigkeiten im Betrieb – </a:t>
            </a:r>
            <a:r>
              <a:rPr lang="de-DE" sz="2800" i="1" dirty="0">
                <a:solidFill>
                  <a:schemeClr val="tx1"/>
                </a:solidFill>
                <a:highlight>
                  <a:srgbClr val="FFFF00"/>
                </a:highlight>
              </a:rPr>
              <a:t>Name des Schülers</a:t>
            </a:r>
            <a:endParaRPr lang="de-DE" i="1" dirty="0">
              <a:solidFill>
                <a:schemeClr val="tx1"/>
              </a:solidFill>
              <a:highlight>
                <a:srgbClr val="FFFF00"/>
              </a:highlight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01B5976-79A6-494F-A043-C0CBE4E251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9785" y="1116980"/>
            <a:ext cx="4593997" cy="4859613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011AC230-9220-FA45-A8F6-E779F388962E}"/>
              </a:ext>
            </a:extLst>
          </p:cNvPr>
          <p:cNvSpPr txBox="1"/>
          <p:nvPr/>
        </p:nvSpPr>
        <p:spPr>
          <a:xfrm>
            <a:off x="7239785" y="5976593"/>
            <a:ext cx="4593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highlight>
                  <a:srgbClr val="00FF00"/>
                </a:highlight>
              </a:rPr>
              <a:t>Du beim Ausüben der Tätigkeiten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2E406547-C916-61AF-7CDA-B356CD81C9DC}"/>
              </a:ext>
            </a:extLst>
          </p:cNvPr>
          <p:cNvSpPr txBox="1"/>
          <p:nvPr/>
        </p:nvSpPr>
        <p:spPr>
          <a:xfrm>
            <a:off x="810704" y="1234912"/>
            <a:ext cx="57974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Folgende Tätigkeiten habe ich in meinem Praktikum ausgeführt:</a:t>
            </a:r>
          </a:p>
        </p:txBody>
      </p:sp>
    </p:spTree>
    <p:extLst>
      <p:ext uri="{BB962C8B-B14F-4D97-AF65-F5344CB8AC3E}">
        <p14:creationId xmlns:p14="http://schemas.microsoft.com/office/powerpoint/2010/main" val="10539835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CF202313-FF97-4C48-9F8B-7ECFCEEF2384}"/>
              </a:ext>
            </a:extLst>
          </p:cNvPr>
          <p:cNvSpPr/>
          <p:nvPr/>
        </p:nvSpPr>
        <p:spPr>
          <a:xfrm>
            <a:off x="0" y="1"/>
            <a:ext cx="12192000" cy="754144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dirty="0">
                <a:solidFill>
                  <a:schemeClr val="tx1"/>
                </a:solidFill>
              </a:rPr>
              <a:t>Mein Praktikumsbetrieb – </a:t>
            </a:r>
            <a:r>
              <a:rPr lang="de-DE" sz="2800" i="1" dirty="0">
                <a:solidFill>
                  <a:schemeClr val="tx1"/>
                </a:solidFill>
                <a:highlight>
                  <a:srgbClr val="FFFF00"/>
                </a:highlight>
              </a:rPr>
              <a:t>Name des Schülers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4FD3B584-9225-4641-82C5-1DCF705D4E32}"/>
              </a:ext>
            </a:extLst>
          </p:cNvPr>
          <p:cNvSpPr txBox="1"/>
          <p:nvPr/>
        </p:nvSpPr>
        <p:spPr>
          <a:xfrm>
            <a:off x="179109" y="999240"/>
            <a:ext cx="6834433" cy="4816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i="1" dirty="0">
                <a:highlight>
                  <a:srgbClr val="FFFF00"/>
                </a:highlight>
              </a:rPr>
              <a:t>Musterfirma GmbH</a:t>
            </a:r>
          </a:p>
          <a:p>
            <a:r>
              <a:rPr lang="de-DE" sz="2400" i="1" dirty="0">
                <a:highlight>
                  <a:srgbClr val="FFFF00"/>
                </a:highlight>
              </a:rPr>
              <a:t>Musterstr. 1</a:t>
            </a:r>
          </a:p>
          <a:p>
            <a:r>
              <a:rPr lang="de-DE" sz="2400" i="1" dirty="0">
                <a:highlight>
                  <a:srgbClr val="FFFF00"/>
                </a:highlight>
              </a:rPr>
              <a:t>63225 Langen</a:t>
            </a:r>
          </a:p>
          <a:p>
            <a:pPr>
              <a:spcAft>
                <a:spcPts val="600"/>
              </a:spcAft>
              <a:tabLst>
                <a:tab pos="1812925" algn="l"/>
              </a:tabLst>
            </a:pPr>
            <a:endParaRPr lang="de-DE" sz="2000" b="1" dirty="0"/>
          </a:p>
          <a:p>
            <a:pPr>
              <a:spcAft>
                <a:spcPts val="1200"/>
              </a:spcAft>
              <a:tabLst>
                <a:tab pos="1812925" algn="l"/>
              </a:tabLst>
            </a:pPr>
            <a:r>
              <a:rPr lang="de-DE" sz="2000" b="1" dirty="0"/>
              <a:t>Gründungsjahr:	</a:t>
            </a:r>
            <a:r>
              <a:rPr lang="de-DE" sz="2000" dirty="0">
                <a:highlight>
                  <a:srgbClr val="FFFF00"/>
                </a:highlight>
              </a:rPr>
              <a:t>1900</a:t>
            </a:r>
          </a:p>
          <a:p>
            <a:pPr>
              <a:spcAft>
                <a:spcPts val="1200"/>
              </a:spcAft>
              <a:tabLst>
                <a:tab pos="1812925" algn="l"/>
              </a:tabLst>
            </a:pPr>
            <a:r>
              <a:rPr lang="de-DE" sz="2000" b="1" dirty="0"/>
              <a:t>Firmierung:</a:t>
            </a:r>
            <a:r>
              <a:rPr lang="de-DE" sz="2000" dirty="0"/>
              <a:t>	</a:t>
            </a:r>
            <a:r>
              <a:rPr lang="de-DE" sz="2000" dirty="0">
                <a:highlight>
                  <a:srgbClr val="FFFF00"/>
                </a:highlight>
              </a:rPr>
              <a:t>Gesellschaft mit beschränkter Haftung</a:t>
            </a:r>
          </a:p>
          <a:p>
            <a:pPr>
              <a:spcAft>
                <a:spcPts val="1200"/>
              </a:spcAft>
              <a:tabLst>
                <a:tab pos="1812925" algn="l"/>
              </a:tabLst>
            </a:pPr>
            <a:r>
              <a:rPr lang="de-DE" sz="2000" b="1" dirty="0"/>
              <a:t>Branche:	</a:t>
            </a:r>
            <a:r>
              <a:rPr lang="de-DE" sz="2000" dirty="0">
                <a:highlight>
                  <a:srgbClr val="FFFF00"/>
                </a:highlight>
              </a:rPr>
              <a:t>Handwerk</a:t>
            </a:r>
          </a:p>
          <a:p>
            <a:pPr>
              <a:spcAft>
                <a:spcPts val="1200"/>
              </a:spcAft>
            </a:pPr>
            <a:r>
              <a:rPr lang="de-DE" sz="2000" b="1" dirty="0"/>
              <a:t>Tätigkeitsfelder:	</a:t>
            </a:r>
            <a:r>
              <a:rPr lang="de-DE" sz="2000" dirty="0">
                <a:highlight>
                  <a:srgbClr val="FFFF00"/>
                </a:highlight>
              </a:rPr>
              <a:t>Bodenbeläge und allgemeine 				Renovierungsarbeiten</a:t>
            </a:r>
          </a:p>
          <a:p>
            <a:pPr>
              <a:spcAft>
                <a:spcPts val="1200"/>
              </a:spcAft>
            </a:pPr>
            <a:r>
              <a:rPr lang="de-DE" sz="2000" b="1" dirty="0"/>
              <a:t>Mitarbeiter:	</a:t>
            </a:r>
            <a:r>
              <a:rPr lang="de-DE" sz="2000" dirty="0">
                <a:highlight>
                  <a:srgbClr val="FFFF00"/>
                </a:highlight>
              </a:rPr>
              <a:t>100</a:t>
            </a:r>
          </a:p>
          <a:p>
            <a:pPr>
              <a:spcAft>
                <a:spcPts val="1200"/>
              </a:spcAft>
            </a:pPr>
            <a:r>
              <a:rPr lang="de-DE" sz="2000" b="1" dirty="0"/>
              <a:t>Auszubildende:	</a:t>
            </a:r>
            <a:r>
              <a:rPr lang="de-DE" sz="2000" dirty="0">
                <a:highlight>
                  <a:srgbClr val="FFFF00"/>
                </a:highlight>
              </a:rPr>
              <a:t>2 (Dachdecker), 2 (Bürokaufmann/frau) und 1 		(Schreiner)</a:t>
            </a:r>
            <a:endParaRPr lang="de-DE" sz="2000" b="1" dirty="0">
              <a:highlight>
                <a:srgbClr val="FFFF00"/>
              </a:highlight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01B5976-79A6-494F-A043-C0CBE4E251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9785" y="1116980"/>
            <a:ext cx="4593997" cy="4859613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011AC230-9220-FA45-A8F6-E779F388962E}"/>
              </a:ext>
            </a:extLst>
          </p:cNvPr>
          <p:cNvSpPr txBox="1"/>
          <p:nvPr/>
        </p:nvSpPr>
        <p:spPr>
          <a:xfrm>
            <a:off x="7239785" y="5976593"/>
            <a:ext cx="4593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highlight>
                  <a:srgbClr val="00FF00"/>
                </a:highlight>
              </a:rPr>
              <a:t>Ein Bild vom Praktikumsbetrieb 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65474074-E5A2-774B-BB0E-A121BB61F9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7007" y="1116980"/>
            <a:ext cx="2540000" cy="784798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38FBA40F-9F7E-4846-BDD2-A20879A230A5}"/>
              </a:ext>
            </a:extLst>
          </p:cNvPr>
          <p:cNvSpPr txBox="1"/>
          <p:nvPr/>
        </p:nvSpPr>
        <p:spPr>
          <a:xfrm>
            <a:off x="2977006" y="1324713"/>
            <a:ext cx="2540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Firmenlogo</a:t>
            </a:r>
            <a:endParaRPr lang="de-DE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4361503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CF202313-FF97-4C48-9F8B-7ECFCEEF2384}"/>
              </a:ext>
            </a:extLst>
          </p:cNvPr>
          <p:cNvSpPr/>
          <p:nvPr/>
        </p:nvSpPr>
        <p:spPr>
          <a:xfrm>
            <a:off x="0" y="1"/>
            <a:ext cx="12192000" cy="754144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dirty="0">
                <a:solidFill>
                  <a:schemeClr val="tx1"/>
                </a:solidFill>
              </a:rPr>
              <a:t>Mein Praktikum als </a:t>
            </a:r>
            <a:r>
              <a:rPr lang="de-DE" sz="2800" i="1" dirty="0">
                <a:solidFill>
                  <a:schemeClr val="tx1"/>
                </a:solidFill>
                <a:highlight>
                  <a:srgbClr val="FFFF00"/>
                </a:highlight>
              </a:rPr>
              <a:t>genaue Berufsbezeichnung – Name des Schülers</a:t>
            </a:r>
            <a:endParaRPr lang="de-DE" i="1" dirty="0">
              <a:solidFill>
                <a:schemeClr val="tx1"/>
              </a:solidFill>
              <a:highlight>
                <a:srgbClr val="FFFF00"/>
              </a:highlight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4FD3B584-9225-4641-82C5-1DCF705D4E32}"/>
              </a:ext>
            </a:extLst>
          </p:cNvPr>
          <p:cNvSpPr txBox="1"/>
          <p:nvPr/>
        </p:nvSpPr>
        <p:spPr>
          <a:xfrm>
            <a:off x="179109" y="999240"/>
            <a:ext cx="6834433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tabLst>
                <a:tab pos="1812925" algn="l"/>
              </a:tabLst>
            </a:pPr>
            <a:r>
              <a:rPr lang="de-DE" sz="2000" b="1" dirty="0"/>
              <a:t>Ausbildungsart:	</a:t>
            </a:r>
            <a:r>
              <a:rPr lang="de-DE" sz="2000" i="1" dirty="0">
                <a:highlight>
                  <a:srgbClr val="FFFF00"/>
                </a:highlight>
              </a:rPr>
              <a:t>Duale Ausbildung (Ausbildungsbetrieb und 	Berufsschule)</a:t>
            </a:r>
          </a:p>
          <a:p>
            <a:pPr>
              <a:spcAft>
                <a:spcPts val="1200"/>
              </a:spcAft>
              <a:tabLst>
                <a:tab pos="1812925" algn="l"/>
              </a:tabLst>
            </a:pPr>
            <a:r>
              <a:rPr lang="de-DE" sz="2000" b="1" dirty="0"/>
              <a:t>Berufsschule:</a:t>
            </a:r>
            <a:r>
              <a:rPr lang="de-DE" sz="2000" dirty="0"/>
              <a:t>	</a:t>
            </a:r>
            <a:r>
              <a:rPr lang="de-DE" sz="2000" i="1" dirty="0">
                <a:highlight>
                  <a:srgbClr val="FFFF00"/>
                </a:highlight>
              </a:rPr>
              <a:t>Max-</a:t>
            </a:r>
            <a:r>
              <a:rPr lang="de-DE" sz="2000" i="1" dirty="0" err="1">
                <a:highlight>
                  <a:srgbClr val="FFFF00"/>
                </a:highlight>
              </a:rPr>
              <a:t>Eyth</a:t>
            </a:r>
            <a:r>
              <a:rPr lang="de-DE" sz="2000" i="1" dirty="0">
                <a:highlight>
                  <a:srgbClr val="FFFF00"/>
                </a:highlight>
              </a:rPr>
              <a:t>-Schule in Dreieich</a:t>
            </a:r>
          </a:p>
          <a:p>
            <a:pPr>
              <a:spcAft>
                <a:spcPts val="1200"/>
              </a:spcAft>
              <a:tabLst>
                <a:tab pos="1812925" algn="l"/>
              </a:tabLst>
            </a:pPr>
            <a:r>
              <a:rPr lang="de-DE" sz="2000" b="1" dirty="0"/>
              <a:t>Dauer:</a:t>
            </a:r>
            <a:r>
              <a:rPr lang="de-DE" sz="2000" dirty="0"/>
              <a:t>	</a:t>
            </a:r>
            <a:r>
              <a:rPr lang="de-DE" sz="2000" i="1" dirty="0">
                <a:highlight>
                  <a:srgbClr val="FFFF00"/>
                </a:highlight>
              </a:rPr>
              <a:t>3 Jahre</a:t>
            </a:r>
          </a:p>
          <a:p>
            <a:pPr>
              <a:spcAft>
                <a:spcPts val="1200"/>
              </a:spcAft>
              <a:tabLst>
                <a:tab pos="1812925" algn="l"/>
              </a:tabLst>
            </a:pPr>
            <a:r>
              <a:rPr lang="de-DE" sz="2000" b="1" dirty="0"/>
              <a:t>Tätigkeiten:	</a:t>
            </a:r>
            <a:r>
              <a:rPr lang="de-DE" sz="2000" i="1" dirty="0">
                <a:highlight>
                  <a:srgbClr val="FFFF00"/>
                </a:highlight>
              </a:rPr>
              <a:t>Stichpunktartige Beschreibung der Tätigkeiten</a:t>
            </a:r>
          </a:p>
          <a:p>
            <a:pPr>
              <a:spcAft>
                <a:spcPts val="1200"/>
              </a:spcAft>
            </a:pPr>
            <a:r>
              <a:rPr lang="de-DE" sz="2000" b="1" dirty="0"/>
              <a:t>Arbeitsorte:	</a:t>
            </a:r>
            <a:r>
              <a:rPr lang="de-DE" sz="2000" i="1" dirty="0">
                <a:highlight>
                  <a:srgbClr val="FFFF00"/>
                </a:highlight>
              </a:rPr>
              <a:t>Werkstatt</a:t>
            </a:r>
          </a:p>
          <a:p>
            <a:pPr>
              <a:spcAft>
                <a:spcPts val="1200"/>
              </a:spcAft>
            </a:pPr>
            <a:r>
              <a:rPr lang="de-DE" sz="2000" b="1" dirty="0"/>
              <a:t>Schulabschluss:	</a:t>
            </a:r>
            <a:r>
              <a:rPr lang="de-DE" sz="2000" i="1" dirty="0">
                <a:highlight>
                  <a:srgbClr val="FFFF00"/>
                </a:highlight>
              </a:rPr>
              <a:t>Mind. Hauptschulabschluss</a:t>
            </a:r>
          </a:p>
          <a:p>
            <a:pPr>
              <a:spcAft>
                <a:spcPts val="1200"/>
              </a:spcAft>
            </a:pPr>
            <a:r>
              <a:rPr lang="de-DE" sz="2000" b="1" dirty="0"/>
              <a:t>Anforderungen:	</a:t>
            </a:r>
            <a:r>
              <a:rPr lang="de-DE" sz="2000" i="1" dirty="0">
                <a:highlight>
                  <a:srgbClr val="FFFF00"/>
                </a:highlight>
              </a:rPr>
              <a:t>Stichpunktartige Beschreibung der 				Anforderungen</a:t>
            </a:r>
          </a:p>
          <a:p>
            <a:pPr>
              <a:spcAft>
                <a:spcPts val="1200"/>
              </a:spcAft>
            </a:pPr>
            <a:r>
              <a:rPr lang="de-DE" sz="2000" b="1" dirty="0"/>
              <a:t>Schulfächer:	</a:t>
            </a:r>
            <a:r>
              <a:rPr lang="de-DE" sz="2000" i="1" dirty="0">
                <a:highlight>
                  <a:srgbClr val="FFFF00"/>
                </a:highlight>
              </a:rPr>
              <a:t>Schulfächer</a:t>
            </a:r>
          </a:p>
          <a:p>
            <a:pPr>
              <a:spcAft>
                <a:spcPts val="1200"/>
              </a:spcAft>
            </a:pPr>
            <a:r>
              <a:rPr lang="de-DE" sz="2000" b="1" dirty="0"/>
              <a:t>Vergütung:	</a:t>
            </a:r>
            <a:r>
              <a:rPr lang="de-DE" sz="2000" i="1" dirty="0">
                <a:highlight>
                  <a:srgbClr val="FFFF00"/>
                </a:highlight>
              </a:rPr>
              <a:t>500 € (1. Lehrjahr) bis 1.000 € (3. Lehrjahr)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01B5976-79A6-494F-A043-C0CBE4E251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9785" y="1116980"/>
            <a:ext cx="4593997" cy="4859613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011AC230-9220-FA45-A8F6-E779F388962E}"/>
              </a:ext>
            </a:extLst>
          </p:cNvPr>
          <p:cNvSpPr txBox="1"/>
          <p:nvPr/>
        </p:nvSpPr>
        <p:spPr>
          <a:xfrm>
            <a:off x="7239785" y="5976593"/>
            <a:ext cx="4593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highlight>
                  <a:srgbClr val="00FF00"/>
                </a:highlight>
              </a:rPr>
              <a:t>Du als genaue Berufsbezeichnung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6781BB61-3B3B-F54E-B942-5F62606C2596}"/>
              </a:ext>
            </a:extLst>
          </p:cNvPr>
          <p:cNvSpPr txBox="1"/>
          <p:nvPr/>
        </p:nvSpPr>
        <p:spPr>
          <a:xfrm>
            <a:off x="179109" y="6345925"/>
            <a:ext cx="4593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Quelle: </a:t>
            </a:r>
            <a:r>
              <a:rPr lang="de-DE" dirty="0" err="1"/>
              <a:t>berufenet.arbeitsagentur.de</a:t>
            </a:r>
            <a:endParaRPr lang="de-DE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0667330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CF202313-FF97-4C48-9F8B-7ECFCEEF2384}"/>
              </a:ext>
            </a:extLst>
          </p:cNvPr>
          <p:cNvSpPr/>
          <p:nvPr/>
        </p:nvSpPr>
        <p:spPr>
          <a:xfrm>
            <a:off x="0" y="1"/>
            <a:ext cx="12192000" cy="754144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dirty="0">
                <a:solidFill>
                  <a:schemeClr val="tx1"/>
                </a:solidFill>
              </a:rPr>
              <a:t>Meine Tätigkeiten im Betrieb – </a:t>
            </a:r>
            <a:r>
              <a:rPr lang="de-DE" sz="2800" i="1" dirty="0">
                <a:solidFill>
                  <a:schemeClr val="tx1"/>
                </a:solidFill>
                <a:highlight>
                  <a:srgbClr val="FFFF00"/>
                </a:highlight>
              </a:rPr>
              <a:t>Name des Schülers</a:t>
            </a:r>
            <a:endParaRPr lang="de-DE" i="1" dirty="0">
              <a:solidFill>
                <a:schemeClr val="tx1"/>
              </a:solidFill>
              <a:highlight>
                <a:srgbClr val="FFFF00"/>
              </a:highlight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01B5976-79A6-494F-A043-C0CBE4E251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9785" y="1116980"/>
            <a:ext cx="4593997" cy="4859613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011AC230-9220-FA45-A8F6-E779F388962E}"/>
              </a:ext>
            </a:extLst>
          </p:cNvPr>
          <p:cNvSpPr txBox="1"/>
          <p:nvPr/>
        </p:nvSpPr>
        <p:spPr>
          <a:xfrm>
            <a:off x="7239785" y="5976593"/>
            <a:ext cx="4593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highlight>
                  <a:srgbClr val="00FF00"/>
                </a:highlight>
              </a:rPr>
              <a:t>Du beim Ausüben der Tätigkeiten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2E406547-C916-61AF-7CDA-B356CD81C9DC}"/>
              </a:ext>
            </a:extLst>
          </p:cNvPr>
          <p:cNvSpPr txBox="1"/>
          <p:nvPr/>
        </p:nvSpPr>
        <p:spPr>
          <a:xfrm>
            <a:off x="810704" y="1234912"/>
            <a:ext cx="57974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Folgende Tätigkeiten habe ich in meinem Praktikum ausgeführt:</a:t>
            </a:r>
          </a:p>
        </p:txBody>
      </p:sp>
    </p:spTree>
    <p:extLst>
      <p:ext uri="{BB962C8B-B14F-4D97-AF65-F5344CB8AC3E}">
        <p14:creationId xmlns:p14="http://schemas.microsoft.com/office/powerpoint/2010/main" val="22088727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CF202313-FF97-4C48-9F8B-7ECFCEEF2384}"/>
              </a:ext>
            </a:extLst>
          </p:cNvPr>
          <p:cNvSpPr/>
          <p:nvPr/>
        </p:nvSpPr>
        <p:spPr>
          <a:xfrm>
            <a:off x="0" y="1"/>
            <a:ext cx="12192000" cy="754144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dirty="0">
                <a:solidFill>
                  <a:schemeClr val="tx1"/>
                </a:solidFill>
              </a:rPr>
              <a:t>Unsere Vorgangsbeschreibung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4FD3B584-9225-4641-82C5-1DCF705D4E32}"/>
              </a:ext>
            </a:extLst>
          </p:cNvPr>
          <p:cNvSpPr txBox="1"/>
          <p:nvPr/>
        </p:nvSpPr>
        <p:spPr>
          <a:xfrm>
            <a:off x="179109" y="999240"/>
            <a:ext cx="683443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tabLst>
                <a:tab pos="1812925" algn="l"/>
              </a:tabLst>
            </a:pPr>
            <a:r>
              <a:rPr lang="de-DE" sz="2000" b="1" dirty="0"/>
              <a:t>Vorgang:	</a:t>
            </a:r>
            <a:r>
              <a:rPr lang="de-DE" sz="2000" i="1" dirty="0">
                <a:solidFill>
                  <a:schemeClr val="tx1"/>
                </a:solidFill>
                <a:highlight>
                  <a:srgbClr val="FFFF00"/>
                </a:highlight>
              </a:rPr>
              <a:t> Name der Vorgangsbeschreibung </a:t>
            </a:r>
          </a:p>
          <a:p>
            <a:pPr>
              <a:spcAft>
                <a:spcPts val="1200"/>
              </a:spcAft>
              <a:tabLst>
                <a:tab pos="1812925" algn="l"/>
              </a:tabLst>
            </a:pPr>
            <a:r>
              <a:rPr lang="de-DE" sz="2000" b="1" dirty="0"/>
              <a:t>Sinn &amp; Zweck:</a:t>
            </a:r>
            <a:r>
              <a:rPr lang="de-DE" sz="2000" dirty="0"/>
              <a:t>	</a:t>
            </a:r>
            <a:r>
              <a:rPr lang="de-DE" sz="2000" i="1" dirty="0">
                <a:highlight>
                  <a:srgbClr val="FFFF00"/>
                </a:highlight>
              </a:rPr>
              <a:t>Wofür wird der Vorgang durchgeführt? Was 	passiert danach?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01B5976-79A6-494F-A043-C0CBE4E251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9785" y="1116980"/>
            <a:ext cx="4593997" cy="4859613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011AC230-9220-FA45-A8F6-E779F388962E}"/>
              </a:ext>
            </a:extLst>
          </p:cNvPr>
          <p:cNvSpPr txBox="1"/>
          <p:nvPr/>
        </p:nvSpPr>
        <p:spPr>
          <a:xfrm>
            <a:off x="7239785" y="5976593"/>
            <a:ext cx="4593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highlight>
                  <a:srgbClr val="00FF00"/>
                </a:highlight>
              </a:rPr>
              <a:t>Du während des Arbeitsvorgangs</a:t>
            </a:r>
          </a:p>
        </p:txBody>
      </p:sp>
    </p:spTree>
    <p:extLst>
      <p:ext uri="{BB962C8B-B14F-4D97-AF65-F5344CB8AC3E}">
        <p14:creationId xmlns:p14="http://schemas.microsoft.com/office/powerpoint/2010/main" val="902455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CF202313-FF97-4C48-9F8B-7ECFCEEF2384}"/>
              </a:ext>
            </a:extLst>
          </p:cNvPr>
          <p:cNvSpPr/>
          <p:nvPr/>
        </p:nvSpPr>
        <p:spPr>
          <a:xfrm>
            <a:off x="0" y="1"/>
            <a:ext cx="12192000" cy="754144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i="1" dirty="0">
                <a:solidFill>
                  <a:schemeClr val="tx1"/>
                </a:solidFill>
                <a:highlight>
                  <a:srgbClr val="FFFF00"/>
                </a:highlight>
              </a:rPr>
              <a:t>Name der Vorgangsbeschreibung </a:t>
            </a:r>
            <a:r>
              <a:rPr lang="de-DE" sz="2800" dirty="0">
                <a:solidFill>
                  <a:schemeClr val="tx1"/>
                </a:solidFill>
              </a:rPr>
              <a:t>– Arbeitsmittel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4FD3B584-9225-4641-82C5-1DCF705D4E32}"/>
              </a:ext>
            </a:extLst>
          </p:cNvPr>
          <p:cNvSpPr txBox="1"/>
          <p:nvPr/>
        </p:nvSpPr>
        <p:spPr>
          <a:xfrm>
            <a:off x="179109" y="999240"/>
            <a:ext cx="68344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tabLst>
                <a:tab pos="1812925" algn="l"/>
              </a:tabLst>
            </a:pPr>
            <a:r>
              <a:rPr lang="de-DE" sz="2000" dirty="0">
                <a:highlight>
                  <a:srgbClr val="00FF00"/>
                </a:highlight>
              </a:rPr>
              <a:t>Welche Werkzeuge oder Hilfsmittel hast du verwendet?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01B5976-79A6-494F-A043-C0CBE4E251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9785" y="1116980"/>
            <a:ext cx="4593997" cy="4859613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011AC230-9220-FA45-A8F6-E779F388962E}"/>
              </a:ext>
            </a:extLst>
          </p:cNvPr>
          <p:cNvSpPr txBox="1"/>
          <p:nvPr/>
        </p:nvSpPr>
        <p:spPr>
          <a:xfrm>
            <a:off x="7239785" y="5976593"/>
            <a:ext cx="4593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highlight>
                  <a:srgbClr val="00FF00"/>
                </a:highlight>
              </a:rPr>
              <a:t>Bild der Arbeitsmittel</a:t>
            </a:r>
          </a:p>
        </p:txBody>
      </p:sp>
    </p:spTree>
    <p:extLst>
      <p:ext uri="{BB962C8B-B14F-4D97-AF65-F5344CB8AC3E}">
        <p14:creationId xmlns:p14="http://schemas.microsoft.com/office/powerpoint/2010/main" val="3920864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CF202313-FF97-4C48-9F8B-7ECFCEEF2384}"/>
              </a:ext>
            </a:extLst>
          </p:cNvPr>
          <p:cNvSpPr/>
          <p:nvPr/>
        </p:nvSpPr>
        <p:spPr>
          <a:xfrm>
            <a:off x="0" y="1"/>
            <a:ext cx="12192000" cy="754144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i="1" dirty="0">
                <a:solidFill>
                  <a:schemeClr val="tx1"/>
                </a:solidFill>
                <a:highlight>
                  <a:srgbClr val="FFFF00"/>
                </a:highlight>
              </a:rPr>
              <a:t>Name der Vorgangsbeschreibung </a:t>
            </a:r>
            <a:r>
              <a:rPr lang="de-DE" sz="2800" dirty="0">
                <a:solidFill>
                  <a:schemeClr val="tx1"/>
                </a:solidFill>
              </a:rPr>
              <a:t>– Schritt 1</a:t>
            </a:r>
            <a:endParaRPr lang="de-DE" dirty="0">
              <a:solidFill>
                <a:schemeClr val="tx1"/>
              </a:solidFill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01B5976-79A6-494F-A043-C0CBE4E251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9785" y="1116980"/>
            <a:ext cx="4593997" cy="4859613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011AC230-9220-FA45-A8F6-E779F388962E}"/>
              </a:ext>
            </a:extLst>
          </p:cNvPr>
          <p:cNvSpPr txBox="1"/>
          <p:nvPr/>
        </p:nvSpPr>
        <p:spPr>
          <a:xfrm>
            <a:off x="7239785" y="5976593"/>
            <a:ext cx="4593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highlight>
                  <a:srgbClr val="00FF00"/>
                </a:highlight>
              </a:rPr>
              <a:t>Bild des Arbeitsschritts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1DF4D2CB-C83C-3B4C-B498-F85E462925B4}"/>
              </a:ext>
            </a:extLst>
          </p:cNvPr>
          <p:cNvSpPr txBox="1"/>
          <p:nvPr/>
        </p:nvSpPr>
        <p:spPr>
          <a:xfrm>
            <a:off x="179109" y="999240"/>
            <a:ext cx="68344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tabLst>
                <a:tab pos="1812925" algn="l"/>
              </a:tabLst>
            </a:pPr>
            <a:r>
              <a:rPr lang="de-DE" sz="2000" dirty="0">
                <a:highlight>
                  <a:srgbClr val="00FF00"/>
                </a:highlight>
              </a:rPr>
              <a:t>Was wurde in diesem Arbeitsschritt gemacht? Welche Arbeitsmittel (Werkzeuge bzw. Hilfsmittel) wurden verwendet? Gibt es zum Thema Arbeitssicherheit etwas zu beachten?</a:t>
            </a:r>
          </a:p>
        </p:txBody>
      </p:sp>
    </p:spTree>
    <p:extLst>
      <p:ext uri="{BB962C8B-B14F-4D97-AF65-F5344CB8AC3E}">
        <p14:creationId xmlns:p14="http://schemas.microsoft.com/office/powerpoint/2010/main" val="2125580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CF202313-FF97-4C48-9F8B-7ECFCEEF2384}"/>
              </a:ext>
            </a:extLst>
          </p:cNvPr>
          <p:cNvSpPr/>
          <p:nvPr/>
        </p:nvSpPr>
        <p:spPr>
          <a:xfrm>
            <a:off x="0" y="1"/>
            <a:ext cx="12192000" cy="754144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i="1" dirty="0">
                <a:solidFill>
                  <a:schemeClr val="tx1"/>
                </a:solidFill>
                <a:highlight>
                  <a:srgbClr val="FFFF00"/>
                </a:highlight>
              </a:rPr>
              <a:t>Name der Vorgangsbeschreibung </a:t>
            </a:r>
            <a:r>
              <a:rPr lang="de-DE" sz="2800" dirty="0">
                <a:solidFill>
                  <a:schemeClr val="tx1"/>
                </a:solidFill>
              </a:rPr>
              <a:t>– Schritt 2</a:t>
            </a:r>
            <a:endParaRPr lang="de-DE" dirty="0">
              <a:solidFill>
                <a:schemeClr val="tx1"/>
              </a:solidFill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01B5976-79A6-494F-A043-C0CBE4E251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9785" y="1116980"/>
            <a:ext cx="4593997" cy="4859613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011AC230-9220-FA45-A8F6-E779F388962E}"/>
              </a:ext>
            </a:extLst>
          </p:cNvPr>
          <p:cNvSpPr txBox="1"/>
          <p:nvPr/>
        </p:nvSpPr>
        <p:spPr>
          <a:xfrm>
            <a:off x="7239785" y="5976593"/>
            <a:ext cx="4593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highlight>
                  <a:srgbClr val="00FF00"/>
                </a:highlight>
              </a:rPr>
              <a:t>Bild des Arbeitsschritts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1DF4D2CB-C83C-3B4C-B498-F85E462925B4}"/>
              </a:ext>
            </a:extLst>
          </p:cNvPr>
          <p:cNvSpPr txBox="1"/>
          <p:nvPr/>
        </p:nvSpPr>
        <p:spPr>
          <a:xfrm>
            <a:off x="179109" y="999240"/>
            <a:ext cx="68344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tabLst>
                <a:tab pos="1812925" algn="l"/>
              </a:tabLst>
            </a:pPr>
            <a:r>
              <a:rPr lang="de-DE" sz="2000" dirty="0">
                <a:highlight>
                  <a:srgbClr val="00FF00"/>
                </a:highlight>
              </a:rPr>
              <a:t>Was wurde in diesem Arbeitsschritt gemacht? Welche Arbeitsmittel (Werkzeuge bzw. Hilfsmittel) wurden verwendet? Gibt es zum Thema Arbeitssicherheit etwas zu beachten?</a:t>
            </a:r>
          </a:p>
        </p:txBody>
      </p:sp>
    </p:spTree>
    <p:extLst>
      <p:ext uri="{BB962C8B-B14F-4D97-AF65-F5344CB8AC3E}">
        <p14:creationId xmlns:p14="http://schemas.microsoft.com/office/powerpoint/2010/main" val="2957979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CF202313-FF97-4C48-9F8B-7ECFCEEF2384}"/>
              </a:ext>
            </a:extLst>
          </p:cNvPr>
          <p:cNvSpPr/>
          <p:nvPr/>
        </p:nvSpPr>
        <p:spPr>
          <a:xfrm>
            <a:off x="0" y="1"/>
            <a:ext cx="12192000" cy="754144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i="1" dirty="0">
                <a:solidFill>
                  <a:schemeClr val="tx1"/>
                </a:solidFill>
                <a:highlight>
                  <a:srgbClr val="FFFF00"/>
                </a:highlight>
              </a:rPr>
              <a:t>Name der Vorgangsbeschreibung </a:t>
            </a:r>
            <a:r>
              <a:rPr lang="de-DE" sz="2800" dirty="0">
                <a:solidFill>
                  <a:schemeClr val="tx1"/>
                </a:solidFill>
              </a:rPr>
              <a:t>– Schritt 3</a:t>
            </a:r>
            <a:endParaRPr lang="de-DE" dirty="0">
              <a:solidFill>
                <a:schemeClr val="tx1"/>
              </a:solidFill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01B5976-79A6-494F-A043-C0CBE4E251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9785" y="1116980"/>
            <a:ext cx="4593997" cy="4859613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011AC230-9220-FA45-A8F6-E779F388962E}"/>
              </a:ext>
            </a:extLst>
          </p:cNvPr>
          <p:cNvSpPr txBox="1"/>
          <p:nvPr/>
        </p:nvSpPr>
        <p:spPr>
          <a:xfrm>
            <a:off x="7239785" y="5976593"/>
            <a:ext cx="4593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highlight>
                  <a:srgbClr val="00FF00"/>
                </a:highlight>
              </a:rPr>
              <a:t>Bild des Arbeitsschritts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1DF4D2CB-C83C-3B4C-B498-F85E462925B4}"/>
              </a:ext>
            </a:extLst>
          </p:cNvPr>
          <p:cNvSpPr txBox="1"/>
          <p:nvPr/>
        </p:nvSpPr>
        <p:spPr>
          <a:xfrm>
            <a:off x="179109" y="999240"/>
            <a:ext cx="68344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tabLst>
                <a:tab pos="1812925" algn="l"/>
              </a:tabLst>
            </a:pPr>
            <a:r>
              <a:rPr lang="de-DE" sz="2000" dirty="0">
                <a:highlight>
                  <a:srgbClr val="00FF00"/>
                </a:highlight>
              </a:rPr>
              <a:t>Wie Arbeitsschritt 1 und 2. Für weitere Arbeitsschritte muss die Folie kopiert werden.</a:t>
            </a:r>
          </a:p>
        </p:txBody>
      </p:sp>
    </p:spTree>
    <p:extLst>
      <p:ext uri="{BB962C8B-B14F-4D97-AF65-F5344CB8AC3E}">
        <p14:creationId xmlns:p14="http://schemas.microsoft.com/office/powerpoint/2010/main" val="1640850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CF202313-FF97-4C48-9F8B-7ECFCEEF2384}"/>
              </a:ext>
            </a:extLst>
          </p:cNvPr>
          <p:cNvSpPr/>
          <p:nvPr/>
        </p:nvSpPr>
        <p:spPr>
          <a:xfrm>
            <a:off x="0" y="1"/>
            <a:ext cx="12192000" cy="754144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dirty="0">
                <a:solidFill>
                  <a:schemeClr val="tx1"/>
                </a:solidFill>
              </a:rPr>
              <a:t>Gliederung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4FD3B584-9225-4641-82C5-1DCF705D4E32}"/>
              </a:ext>
            </a:extLst>
          </p:cNvPr>
          <p:cNvSpPr txBox="1"/>
          <p:nvPr/>
        </p:nvSpPr>
        <p:spPr>
          <a:xfrm>
            <a:off x="179109" y="999240"/>
            <a:ext cx="6834433" cy="1891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/>
              <a:t>Vorstellung der Praktikumsbetriebe und –berufe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/>
              <a:t>Unsere Vorgangsbeschreibung: </a:t>
            </a:r>
            <a:r>
              <a:rPr lang="de-DE" sz="2000" i="1" dirty="0">
                <a:highlight>
                  <a:srgbClr val="FFFF00"/>
                </a:highlight>
              </a:rPr>
              <a:t>Name der Vorgangsbeschreibung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/>
              <a:t>Unsere Reflexionen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011AC230-9220-FA45-A8F6-E779F388962E}"/>
              </a:ext>
            </a:extLst>
          </p:cNvPr>
          <p:cNvSpPr txBox="1"/>
          <p:nvPr/>
        </p:nvSpPr>
        <p:spPr>
          <a:xfrm>
            <a:off x="7239785" y="5976593"/>
            <a:ext cx="4593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i="1" dirty="0">
                <a:highlight>
                  <a:srgbClr val="00FF00"/>
                </a:highlight>
              </a:rPr>
              <a:t>Bilder von euch vor dem Praktikumsbetrieb 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32FDCE88-FF6C-C54B-A331-3171DB3AC7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9785" y="1116980"/>
            <a:ext cx="4593997" cy="4859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6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CF202313-FF97-4C48-9F8B-7ECFCEEF2384}"/>
              </a:ext>
            </a:extLst>
          </p:cNvPr>
          <p:cNvSpPr/>
          <p:nvPr/>
        </p:nvSpPr>
        <p:spPr>
          <a:xfrm>
            <a:off x="0" y="1"/>
            <a:ext cx="12192000" cy="754144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dirty="0">
                <a:solidFill>
                  <a:schemeClr val="tx1"/>
                </a:solidFill>
              </a:rPr>
              <a:t>Meine Reflexion – </a:t>
            </a:r>
            <a:r>
              <a:rPr lang="de-DE" sz="2800" i="1" dirty="0">
                <a:solidFill>
                  <a:schemeClr val="tx1"/>
                </a:solidFill>
                <a:highlight>
                  <a:srgbClr val="FFFF00"/>
                </a:highlight>
              </a:rPr>
              <a:t>Max Mustermann</a:t>
            </a:r>
            <a:endParaRPr lang="de-DE" i="1" dirty="0">
              <a:solidFill>
                <a:schemeClr val="tx1"/>
              </a:solidFill>
              <a:highlight>
                <a:srgbClr val="FFFF00"/>
              </a:highlight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01B5976-79A6-494F-A043-C0CBE4E251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9785" y="1116980"/>
            <a:ext cx="4593997" cy="4859613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011AC230-9220-FA45-A8F6-E779F388962E}"/>
              </a:ext>
            </a:extLst>
          </p:cNvPr>
          <p:cNvSpPr txBox="1"/>
          <p:nvPr/>
        </p:nvSpPr>
        <p:spPr>
          <a:xfrm>
            <a:off x="7239785" y="5976593"/>
            <a:ext cx="4593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highlight>
                  <a:srgbClr val="00FF00"/>
                </a:highlight>
              </a:rPr>
              <a:t>Du als Praktikant in der Firma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1DF4D2CB-C83C-3B4C-B498-F85E462925B4}"/>
              </a:ext>
            </a:extLst>
          </p:cNvPr>
          <p:cNvSpPr txBox="1"/>
          <p:nvPr/>
        </p:nvSpPr>
        <p:spPr>
          <a:xfrm>
            <a:off x="179109" y="999240"/>
            <a:ext cx="68344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tabLst>
                <a:tab pos="1812925" algn="l"/>
              </a:tabLst>
            </a:pPr>
            <a:r>
              <a:rPr lang="de-DE" sz="2000" dirty="0">
                <a:highlight>
                  <a:srgbClr val="00FF00"/>
                </a:highlight>
              </a:rPr>
              <a:t>Was hat dir besonders gefallen? Was hat dir nicht gefallen? Würdest du eine Ausbildung in dem Beruf bzw. in der Firma machen? Begründe deine Antworten!</a:t>
            </a:r>
          </a:p>
        </p:txBody>
      </p:sp>
    </p:spTree>
    <p:extLst>
      <p:ext uri="{BB962C8B-B14F-4D97-AF65-F5344CB8AC3E}">
        <p14:creationId xmlns:p14="http://schemas.microsoft.com/office/powerpoint/2010/main" val="2100944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CF202313-FF97-4C48-9F8B-7ECFCEEF2384}"/>
              </a:ext>
            </a:extLst>
          </p:cNvPr>
          <p:cNvSpPr/>
          <p:nvPr/>
        </p:nvSpPr>
        <p:spPr>
          <a:xfrm>
            <a:off x="0" y="1"/>
            <a:ext cx="12192000" cy="754144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dirty="0">
                <a:solidFill>
                  <a:schemeClr val="tx1"/>
                </a:solidFill>
              </a:rPr>
              <a:t>Meine Reflexion – </a:t>
            </a:r>
            <a:r>
              <a:rPr lang="de-DE" sz="2800" i="1" dirty="0">
                <a:solidFill>
                  <a:schemeClr val="tx1"/>
                </a:solidFill>
                <a:highlight>
                  <a:srgbClr val="FFFF00"/>
                </a:highlight>
              </a:rPr>
              <a:t>Max Mustermann</a:t>
            </a:r>
            <a:endParaRPr lang="de-DE" i="1" dirty="0">
              <a:solidFill>
                <a:schemeClr val="tx1"/>
              </a:solidFill>
              <a:highlight>
                <a:srgbClr val="FFFF00"/>
              </a:highlight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01B5976-79A6-494F-A043-C0CBE4E251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9785" y="1116980"/>
            <a:ext cx="4593997" cy="4859613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011AC230-9220-FA45-A8F6-E779F388962E}"/>
              </a:ext>
            </a:extLst>
          </p:cNvPr>
          <p:cNvSpPr txBox="1"/>
          <p:nvPr/>
        </p:nvSpPr>
        <p:spPr>
          <a:xfrm>
            <a:off x="7239785" y="5976593"/>
            <a:ext cx="4593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highlight>
                  <a:srgbClr val="00FF00"/>
                </a:highlight>
              </a:rPr>
              <a:t>Du als Praktikant in der Firma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1DF4D2CB-C83C-3B4C-B498-F85E462925B4}"/>
              </a:ext>
            </a:extLst>
          </p:cNvPr>
          <p:cNvSpPr txBox="1"/>
          <p:nvPr/>
        </p:nvSpPr>
        <p:spPr>
          <a:xfrm>
            <a:off x="179109" y="999240"/>
            <a:ext cx="68344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tabLst>
                <a:tab pos="1812925" algn="l"/>
              </a:tabLst>
            </a:pPr>
            <a:r>
              <a:rPr lang="de-DE" sz="2000" dirty="0">
                <a:highlight>
                  <a:srgbClr val="00FF00"/>
                </a:highlight>
              </a:rPr>
              <a:t>Was hat dir besonders gefallen? Was hat dir nicht gefallen? Würdest du eine Ausbildung in dem Beruf bzw. in der Firma machen? Begründe deine Antworten!</a:t>
            </a:r>
          </a:p>
        </p:txBody>
      </p:sp>
    </p:spTree>
    <p:extLst>
      <p:ext uri="{BB962C8B-B14F-4D97-AF65-F5344CB8AC3E}">
        <p14:creationId xmlns:p14="http://schemas.microsoft.com/office/powerpoint/2010/main" val="28986449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CF202313-FF97-4C48-9F8B-7ECFCEEF2384}"/>
              </a:ext>
            </a:extLst>
          </p:cNvPr>
          <p:cNvSpPr/>
          <p:nvPr/>
        </p:nvSpPr>
        <p:spPr>
          <a:xfrm>
            <a:off x="0" y="1"/>
            <a:ext cx="12192000" cy="754144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dirty="0">
                <a:solidFill>
                  <a:schemeClr val="tx1"/>
                </a:solidFill>
              </a:rPr>
              <a:t>Meine Reflexion – </a:t>
            </a:r>
            <a:r>
              <a:rPr lang="de-DE" sz="2800" i="1" dirty="0">
                <a:solidFill>
                  <a:schemeClr val="tx1"/>
                </a:solidFill>
                <a:highlight>
                  <a:srgbClr val="FFFF00"/>
                </a:highlight>
              </a:rPr>
              <a:t>Max Mustermann</a:t>
            </a:r>
            <a:endParaRPr lang="de-DE" i="1" dirty="0">
              <a:solidFill>
                <a:schemeClr val="tx1"/>
              </a:solidFill>
              <a:highlight>
                <a:srgbClr val="FFFF00"/>
              </a:highlight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01B5976-79A6-494F-A043-C0CBE4E251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9785" y="1116980"/>
            <a:ext cx="4593997" cy="4859613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011AC230-9220-FA45-A8F6-E779F388962E}"/>
              </a:ext>
            </a:extLst>
          </p:cNvPr>
          <p:cNvSpPr txBox="1"/>
          <p:nvPr/>
        </p:nvSpPr>
        <p:spPr>
          <a:xfrm>
            <a:off x="7239785" y="5976593"/>
            <a:ext cx="4593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highlight>
                  <a:srgbClr val="00FF00"/>
                </a:highlight>
              </a:rPr>
              <a:t>Du als Praktikant in der Firma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1DF4D2CB-C83C-3B4C-B498-F85E462925B4}"/>
              </a:ext>
            </a:extLst>
          </p:cNvPr>
          <p:cNvSpPr txBox="1"/>
          <p:nvPr/>
        </p:nvSpPr>
        <p:spPr>
          <a:xfrm>
            <a:off x="179109" y="999240"/>
            <a:ext cx="68344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tabLst>
                <a:tab pos="1812925" algn="l"/>
              </a:tabLst>
            </a:pPr>
            <a:r>
              <a:rPr lang="de-DE" sz="2000" dirty="0">
                <a:highlight>
                  <a:srgbClr val="00FF00"/>
                </a:highlight>
              </a:rPr>
              <a:t>Was hat dir besonders gefallen? Was hat dir nicht gefallen? Würdest du eine Ausbildung in dem Beruf bzw. in der Firma machen? Begründe deine Antworten!</a:t>
            </a:r>
          </a:p>
        </p:txBody>
      </p:sp>
    </p:spTree>
    <p:extLst>
      <p:ext uri="{BB962C8B-B14F-4D97-AF65-F5344CB8AC3E}">
        <p14:creationId xmlns:p14="http://schemas.microsoft.com/office/powerpoint/2010/main" val="28349195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CF202313-FF97-4C48-9F8B-7ECFCEEF2384}"/>
              </a:ext>
            </a:extLst>
          </p:cNvPr>
          <p:cNvSpPr/>
          <p:nvPr/>
        </p:nvSpPr>
        <p:spPr>
          <a:xfrm>
            <a:off x="0" y="1"/>
            <a:ext cx="12192000" cy="754144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dirty="0">
                <a:solidFill>
                  <a:schemeClr val="tx1"/>
                </a:solidFill>
              </a:rPr>
              <a:t>Meine Reflexion – </a:t>
            </a:r>
            <a:r>
              <a:rPr lang="de-DE" sz="2800" i="1" dirty="0">
                <a:solidFill>
                  <a:schemeClr val="tx1"/>
                </a:solidFill>
                <a:highlight>
                  <a:srgbClr val="FFFF00"/>
                </a:highlight>
              </a:rPr>
              <a:t>Max Mustermann</a:t>
            </a:r>
            <a:endParaRPr lang="de-DE" i="1" dirty="0">
              <a:solidFill>
                <a:schemeClr val="tx1"/>
              </a:solidFill>
              <a:highlight>
                <a:srgbClr val="FFFF00"/>
              </a:highlight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01B5976-79A6-494F-A043-C0CBE4E251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9785" y="1116980"/>
            <a:ext cx="4593997" cy="4859613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011AC230-9220-FA45-A8F6-E779F388962E}"/>
              </a:ext>
            </a:extLst>
          </p:cNvPr>
          <p:cNvSpPr txBox="1"/>
          <p:nvPr/>
        </p:nvSpPr>
        <p:spPr>
          <a:xfrm>
            <a:off x="7239785" y="5976593"/>
            <a:ext cx="4593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highlight>
                  <a:srgbClr val="00FF00"/>
                </a:highlight>
              </a:rPr>
              <a:t>Du als Praktikant in der Firma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1DF4D2CB-C83C-3B4C-B498-F85E462925B4}"/>
              </a:ext>
            </a:extLst>
          </p:cNvPr>
          <p:cNvSpPr txBox="1"/>
          <p:nvPr/>
        </p:nvSpPr>
        <p:spPr>
          <a:xfrm>
            <a:off x="179109" y="999240"/>
            <a:ext cx="68344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tabLst>
                <a:tab pos="1812925" algn="l"/>
              </a:tabLst>
            </a:pPr>
            <a:r>
              <a:rPr lang="de-DE" sz="2000" dirty="0">
                <a:highlight>
                  <a:srgbClr val="00FF00"/>
                </a:highlight>
              </a:rPr>
              <a:t>Was hat dir besonders gefallen? Was hat dir nicht gefallen? Würdest du eine Ausbildung in dem Beruf bzw. in der Firma machen? Begründe deine Antworten!</a:t>
            </a:r>
          </a:p>
        </p:txBody>
      </p:sp>
    </p:spTree>
    <p:extLst>
      <p:ext uri="{BB962C8B-B14F-4D97-AF65-F5344CB8AC3E}">
        <p14:creationId xmlns:p14="http://schemas.microsoft.com/office/powerpoint/2010/main" val="26723208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CF202313-FF97-4C48-9F8B-7ECFCEEF2384}"/>
              </a:ext>
            </a:extLst>
          </p:cNvPr>
          <p:cNvSpPr/>
          <p:nvPr/>
        </p:nvSpPr>
        <p:spPr>
          <a:xfrm>
            <a:off x="0" y="1"/>
            <a:ext cx="12192000" cy="754144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dirty="0">
                <a:solidFill>
                  <a:schemeClr val="tx1"/>
                </a:solidFill>
              </a:rPr>
              <a:t>Mein Praktikumsbetrieb – </a:t>
            </a:r>
            <a:r>
              <a:rPr lang="de-DE" sz="2800" i="1" dirty="0">
                <a:solidFill>
                  <a:schemeClr val="tx1"/>
                </a:solidFill>
                <a:highlight>
                  <a:srgbClr val="FFFF00"/>
                </a:highlight>
              </a:rPr>
              <a:t>Name des Schülers</a:t>
            </a:r>
            <a:endParaRPr lang="de-DE" i="1" dirty="0">
              <a:solidFill>
                <a:schemeClr val="tx1"/>
              </a:solidFill>
              <a:highlight>
                <a:srgbClr val="FFFF00"/>
              </a:highlight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4FD3B584-9225-4641-82C5-1DCF705D4E32}"/>
              </a:ext>
            </a:extLst>
          </p:cNvPr>
          <p:cNvSpPr txBox="1"/>
          <p:nvPr/>
        </p:nvSpPr>
        <p:spPr>
          <a:xfrm>
            <a:off x="179109" y="999240"/>
            <a:ext cx="6834433" cy="4816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i="1" dirty="0">
                <a:highlight>
                  <a:srgbClr val="FFFF00"/>
                </a:highlight>
              </a:rPr>
              <a:t>Musterfirma GmbH</a:t>
            </a:r>
          </a:p>
          <a:p>
            <a:r>
              <a:rPr lang="de-DE" sz="2400" i="1" dirty="0">
                <a:highlight>
                  <a:srgbClr val="FFFF00"/>
                </a:highlight>
              </a:rPr>
              <a:t>Musterstr. 1</a:t>
            </a:r>
          </a:p>
          <a:p>
            <a:r>
              <a:rPr lang="de-DE" sz="2400" i="1" dirty="0">
                <a:highlight>
                  <a:srgbClr val="FFFF00"/>
                </a:highlight>
              </a:rPr>
              <a:t>63225 Langen</a:t>
            </a:r>
          </a:p>
          <a:p>
            <a:pPr>
              <a:spcAft>
                <a:spcPts val="600"/>
              </a:spcAft>
              <a:tabLst>
                <a:tab pos="1812925" algn="l"/>
              </a:tabLst>
            </a:pPr>
            <a:endParaRPr lang="de-DE" sz="2000" b="1" dirty="0"/>
          </a:p>
          <a:p>
            <a:pPr>
              <a:spcAft>
                <a:spcPts val="1200"/>
              </a:spcAft>
              <a:tabLst>
                <a:tab pos="1812925" algn="l"/>
              </a:tabLst>
            </a:pPr>
            <a:r>
              <a:rPr lang="de-DE" sz="2000" b="1" dirty="0"/>
              <a:t>Gründungsjahr:	</a:t>
            </a:r>
            <a:r>
              <a:rPr lang="de-DE" sz="2000" dirty="0">
                <a:highlight>
                  <a:srgbClr val="FFFF00"/>
                </a:highlight>
              </a:rPr>
              <a:t>1900</a:t>
            </a:r>
          </a:p>
          <a:p>
            <a:pPr>
              <a:spcAft>
                <a:spcPts val="1200"/>
              </a:spcAft>
              <a:tabLst>
                <a:tab pos="1812925" algn="l"/>
              </a:tabLst>
            </a:pPr>
            <a:r>
              <a:rPr lang="de-DE" sz="2000" b="1" dirty="0"/>
              <a:t>Firmierung:</a:t>
            </a:r>
            <a:r>
              <a:rPr lang="de-DE" sz="2000" dirty="0"/>
              <a:t>	</a:t>
            </a:r>
            <a:r>
              <a:rPr lang="de-DE" sz="2000" dirty="0">
                <a:highlight>
                  <a:srgbClr val="FFFF00"/>
                </a:highlight>
              </a:rPr>
              <a:t>Gesellschaft mit beschränkter Haftung</a:t>
            </a:r>
          </a:p>
          <a:p>
            <a:pPr>
              <a:spcAft>
                <a:spcPts val="1200"/>
              </a:spcAft>
              <a:tabLst>
                <a:tab pos="1812925" algn="l"/>
              </a:tabLst>
            </a:pPr>
            <a:r>
              <a:rPr lang="de-DE" sz="2000" b="1" dirty="0"/>
              <a:t>Branche:	</a:t>
            </a:r>
            <a:r>
              <a:rPr lang="de-DE" sz="2000" dirty="0">
                <a:highlight>
                  <a:srgbClr val="FFFF00"/>
                </a:highlight>
              </a:rPr>
              <a:t>Handwerk</a:t>
            </a:r>
          </a:p>
          <a:p>
            <a:pPr>
              <a:spcAft>
                <a:spcPts val="1200"/>
              </a:spcAft>
            </a:pPr>
            <a:r>
              <a:rPr lang="de-DE" sz="2000" b="1" dirty="0"/>
              <a:t>Tätigkeitsfelder:	</a:t>
            </a:r>
            <a:r>
              <a:rPr lang="de-DE" sz="2000" dirty="0">
                <a:highlight>
                  <a:srgbClr val="FFFF00"/>
                </a:highlight>
              </a:rPr>
              <a:t>Bodenbeläge und allgemeine 				Renovierungsarbeiten</a:t>
            </a:r>
          </a:p>
          <a:p>
            <a:pPr>
              <a:spcAft>
                <a:spcPts val="1200"/>
              </a:spcAft>
            </a:pPr>
            <a:r>
              <a:rPr lang="de-DE" sz="2000" b="1" dirty="0"/>
              <a:t>Mitarbeiter:	</a:t>
            </a:r>
            <a:r>
              <a:rPr lang="de-DE" sz="2000" dirty="0">
                <a:highlight>
                  <a:srgbClr val="FFFF00"/>
                </a:highlight>
              </a:rPr>
              <a:t>100</a:t>
            </a:r>
          </a:p>
          <a:p>
            <a:pPr>
              <a:spcAft>
                <a:spcPts val="1200"/>
              </a:spcAft>
            </a:pPr>
            <a:r>
              <a:rPr lang="de-DE" sz="2000" b="1" dirty="0"/>
              <a:t>Auszubildende:	</a:t>
            </a:r>
            <a:r>
              <a:rPr lang="de-DE" sz="2000" dirty="0">
                <a:highlight>
                  <a:srgbClr val="FFFF00"/>
                </a:highlight>
              </a:rPr>
              <a:t>2 (Dachdecker), 2 (Bürokaufmann/frau) und 1 		(Schreiner)</a:t>
            </a:r>
            <a:endParaRPr lang="de-DE" sz="2000" b="1" dirty="0">
              <a:highlight>
                <a:srgbClr val="FFFF00"/>
              </a:highlight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01B5976-79A6-494F-A043-C0CBE4E251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9785" y="1116980"/>
            <a:ext cx="4593997" cy="4859613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011AC230-9220-FA45-A8F6-E779F388962E}"/>
              </a:ext>
            </a:extLst>
          </p:cNvPr>
          <p:cNvSpPr txBox="1"/>
          <p:nvPr/>
        </p:nvSpPr>
        <p:spPr>
          <a:xfrm>
            <a:off x="7239785" y="5976593"/>
            <a:ext cx="4593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highlight>
                  <a:srgbClr val="00FF00"/>
                </a:highlight>
              </a:rPr>
              <a:t>Ein Bild vom Praktikumsbetrieb 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65474074-E5A2-774B-BB0E-A121BB61F9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7007" y="1116980"/>
            <a:ext cx="2540000" cy="784798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38FBA40F-9F7E-4846-BDD2-A20879A230A5}"/>
              </a:ext>
            </a:extLst>
          </p:cNvPr>
          <p:cNvSpPr txBox="1"/>
          <p:nvPr/>
        </p:nvSpPr>
        <p:spPr>
          <a:xfrm>
            <a:off x="2977006" y="1324713"/>
            <a:ext cx="2540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Firmenlogo</a:t>
            </a:r>
            <a:endParaRPr lang="de-DE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346812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CF202313-FF97-4C48-9F8B-7ECFCEEF2384}"/>
              </a:ext>
            </a:extLst>
          </p:cNvPr>
          <p:cNvSpPr/>
          <p:nvPr/>
        </p:nvSpPr>
        <p:spPr>
          <a:xfrm>
            <a:off x="0" y="1"/>
            <a:ext cx="12192000" cy="754144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dirty="0">
                <a:solidFill>
                  <a:schemeClr val="tx1"/>
                </a:solidFill>
              </a:rPr>
              <a:t>Mein Praktikum als </a:t>
            </a:r>
            <a:r>
              <a:rPr lang="de-DE" sz="2800" i="1" dirty="0">
                <a:solidFill>
                  <a:schemeClr val="tx1"/>
                </a:solidFill>
                <a:highlight>
                  <a:srgbClr val="FFFF00"/>
                </a:highlight>
              </a:rPr>
              <a:t>genaue Berufsbezeichnung </a:t>
            </a:r>
            <a:r>
              <a:rPr lang="de-DE" sz="2800" dirty="0">
                <a:solidFill>
                  <a:schemeClr val="tx1"/>
                </a:solidFill>
                <a:highlight>
                  <a:srgbClr val="FFFF00"/>
                </a:highlight>
              </a:rPr>
              <a:t>–</a:t>
            </a:r>
            <a:r>
              <a:rPr lang="de-DE" sz="2800" i="1" dirty="0">
                <a:solidFill>
                  <a:schemeClr val="tx1"/>
                </a:solidFill>
                <a:highlight>
                  <a:srgbClr val="FFFF00"/>
                </a:highlight>
              </a:rPr>
              <a:t> Name des Schülers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4FD3B584-9225-4641-82C5-1DCF705D4E32}"/>
              </a:ext>
            </a:extLst>
          </p:cNvPr>
          <p:cNvSpPr txBox="1"/>
          <p:nvPr/>
        </p:nvSpPr>
        <p:spPr>
          <a:xfrm>
            <a:off x="179109" y="999240"/>
            <a:ext cx="6834433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tabLst>
                <a:tab pos="1812925" algn="l"/>
              </a:tabLst>
            </a:pPr>
            <a:r>
              <a:rPr lang="de-DE" sz="2000" b="1" dirty="0"/>
              <a:t>Ausbildungsart:	</a:t>
            </a:r>
            <a:r>
              <a:rPr lang="de-DE" sz="2000" i="1" dirty="0">
                <a:highlight>
                  <a:srgbClr val="FFFF00"/>
                </a:highlight>
              </a:rPr>
              <a:t>Duale Ausbildung (Ausbildungsbetrieb und 	Berufsschule)</a:t>
            </a:r>
          </a:p>
          <a:p>
            <a:pPr>
              <a:spcAft>
                <a:spcPts val="1200"/>
              </a:spcAft>
              <a:tabLst>
                <a:tab pos="1812925" algn="l"/>
              </a:tabLst>
            </a:pPr>
            <a:r>
              <a:rPr lang="de-DE" sz="2000" b="1" dirty="0"/>
              <a:t>Berufsschule:</a:t>
            </a:r>
            <a:r>
              <a:rPr lang="de-DE" sz="2000" dirty="0"/>
              <a:t>	</a:t>
            </a:r>
            <a:r>
              <a:rPr lang="de-DE" sz="2000" i="1" dirty="0">
                <a:highlight>
                  <a:srgbClr val="FFFF00"/>
                </a:highlight>
              </a:rPr>
              <a:t>Max-</a:t>
            </a:r>
            <a:r>
              <a:rPr lang="de-DE" sz="2000" i="1" dirty="0" err="1">
                <a:highlight>
                  <a:srgbClr val="FFFF00"/>
                </a:highlight>
              </a:rPr>
              <a:t>Eyth</a:t>
            </a:r>
            <a:r>
              <a:rPr lang="de-DE" sz="2000" i="1" dirty="0">
                <a:highlight>
                  <a:srgbClr val="FFFF00"/>
                </a:highlight>
              </a:rPr>
              <a:t>-Schule in Dreieich</a:t>
            </a:r>
          </a:p>
          <a:p>
            <a:pPr>
              <a:spcAft>
                <a:spcPts val="1200"/>
              </a:spcAft>
              <a:tabLst>
                <a:tab pos="1812925" algn="l"/>
              </a:tabLst>
            </a:pPr>
            <a:r>
              <a:rPr lang="de-DE" sz="2000" b="1" dirty="0"/>
              <a:t>Dauer:</a:t>
            </a:r>
            <a:r>
              <a:rPr lang="de-DE" sz="2000" dirty="0"/>
              <a:t>	</a:t>
            </a:r>
            <a:r>
              <a:rPr lang="de-DE" sz="2000" i="1" dirty="0">
                <a:highlight>
                  <a:srgbClr val="FFFF00"/>
                </a:highlight>
              </a:rPr>
              <a:t>3 Jahre</a:t>
            </a:r>
          </a:p>
          <a:p>
            <a:pPr>
              <a:spcAft>
                <a:spcPts val="1200"/>
              </a:spcAft>
              <a:tabLst>
                <a:tab pos="1812925" algn="l"/>
              </a:tabLst>
            </a:pPr>
            <a:r>
              <a:rPr lang="de-DE" sz="2000" b="1" dirty="0"/>
              <a:t>Tätigkeiten:	</a:t>
            </a:r>
            <a:r>
              <a:rPr lang="de-DE" sz="2000" i="1" dirty="0">
                <a:highlight>
                  <a:srgbClr val="FFFF00"/>
                </a:highlight>
              </a:rPr>
              <a:t>Stichpunktartige Beschreibung der Tätigkeiten</a:t>
            </a:r>
          </a:p>
          <a:p>
            <a:pPr>
              <a:spcAft>
                <a:spcPts val="1200"/>
              </a:spcAft>
            </a:pPr>
            <a:r>
              <a:rPr lang="de-DE" sz="2000" b="1" dirty="0"/>
              <a:t>Arbeitsorte:	</a:t>
            </a:r>
            <a:r>
              <a:rPr lang="de-DE" sz="2000" i="1" dirty="0">
                <a:highlight>
                  <a:srgbClr val="FFFF00"/>
                </a:highlight>
              </a:rPr>
              <a:t>Werkstatt</a:t>
            </a:r>
          </a:p>
          <a:p>
            <a:pPr>
              <a:spcAft>
                <a:spcPts val="1200"/>
              </a:spcAft>
            </a:pPr>
            <a:r>
              <a:rPr lang="de-DE" sz="2000" b="1" dirty="0"/>
              <a:t>Schulabschluss:	</a:t>
            </a:r>
            <a:r>
              <a:rPr lang="de-DE" sz="2000" i="1" dirty="0">
                <a:highlight>
                  <a:srgbClr val="FFFF00"/>
                </a:highlight>
              </a:rPr>
              <a:t>Mind. Hauptschulabschluss</a:t>
            </a:r>
          </a:p>
          <a:p>
            <a:pPr>
              <a:spcAft>
                <a:spcPts val="1200"/>
              </a:spcAft>
            </a:pPr>
            <a:r>
              <a:rPr lang="de-DE" sz="2000" b="1" dirty="0"/>
              <a:t>Anforderungen:	</a:t>
            </a:r>
            <a:r>
              <a:rPr lang="de-DE" sz="2000" i="1" dirty="0">
                <a:highlight>
                  <a:srgbClr val="FFFF00"/>
                </a:highlight>
              </a:rPr>
              <a:t>Stichpunktartige Beschreibung der 				Anforderungen</a:t>
            </a:r>
          </a:p>
          <a:p>
            <a:pPr>
              <a:spcAft>
                <a:spcPts val="1200"/>
              </a:spcAft>
            </a:pPr>
            <a:r>
              <a:rPr lang="de-DE" sz="2000" b="1" dirty="0"/>
              <a:t>Schulfächer:	</a:t>
            </a:r>
            <a:r>
              <a:rPr lang="de-DE" sz="2000" i="1" dirty="0">
                <a:highlight>
                  <a:srgbClr val="FFFF00"/>
                </a:highlight>
              </a:rPr>
              <a:t>Schulfächer</a:t>
            </a:r>
          </a:p>
          <a:p>
            <a:pPr>
              <a:spcAft>
                <a:spcPts val="1200"/>
              </a:spcAft>
            </a:pPr>
            <a:r>
              <a:rPr lang="de-DE" sz="2000" b="1" dirty="0"/>
              <a:t>Vergütung:	</a:t>
            </a:r>
            <a:r>
              <a:rPr lang="de-DE" sz="2000" i="1" dirty="0">
                <a:highlight>
                  <a:srgbClr val="FFFF00"/>
                </a:highlight>
              </a:rPr>
              <a:t>500 € (1. Lehrjahr) bis 1.000 € (3. Lehrjahr)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01B5976-79A6-494F-A043-C0CBE4E251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9785" y="1116980"/>
            <a:ext cx="4593997" cy="4859613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011AC230-9220-FA45-A8F6-E779F388962E}"/>
              </a:ext>
            </a:extLst>
          </p:cNvPr>
          <p:cNvSpPr txBox="1"/>
          <p:nvPr/>
        </p:nvSpPr>
        <p:spPr>
          <a:xfrm>
            <a:off x="7239785" y="5976593"/>
            <a:ext cx="4593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highlight>
                  <a:srgbClr val="00FF00"/>
                </a:highlight>
              </a:rPr>
              <a:t>Du als genaue Berufsbezeichnung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6781BB61-3B3B-F54E-B942-5F62606C2596}"/>
              </a:ext>
            </a:extLst>
          </p:cNvPr>
          <p:cNvSpPr txBox="1"/>
          <p:nvPr/>
        </p:nvSpPr>
        <p:spPr>
          <a:xfrm>
            <a:off x="179109" y="6345925"/>
            <a:ext cx="4593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Quelle: </a:t>
            </a:r>
            <a:r>
              <a:rPr lang="de-DE" dirty="0" err="1"/>
              <a:t>berufenet.arbeitsagentur.de</a:t>
            </a:r>
            <a:endParaRPr lang="de-DE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138575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CF202313-FF97-4C48-9F8B-7ECFCEEF2384}"/>
              </a:ext>
            </a:extLst>
          </p:cNvPr>
          <p:cNvSpPr/>
          <p:nvPr/>
        </p:nvSpPr>
        <p:spPr>
          <a:xfrm>
            <a:off x="0" y="1"/>
            <a:ext cx="12192000" cy="754144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dirty="0">
                <a:solidFill>
                  <a:schemeClr val="tx1"/>
                </a:solidFill>
              </a:rPr>
              <a:t>Meine Tätigkeiten im Betrieb – </a:t>
            </a:r>
            <a:r>
              <a:rPr lang="de-DE" sz="2800" i="1" dirty="0">
                <a:solidFill>
                  <a:schemeClr val="tx1"/>
                </a:solidFill>
                <a:highlight>
                  <a:srgbClr val="FFFF00"/>
                </a:highlight>
              </a:rPr>
              <a:t>Name des Schülers</a:t>
            </a:r>
            <a:endParaRPr lang="de-DE" i="1" dirty="0">
              <a:solidFill>
                <a:schemeClr val="tx1"/>
              </a:solidFill>
              <a:highlight>
                <a:srgbClr val="FFFF00"/>
              </a:highlight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01B5976-79A6-494F-A043-C0CBE4E251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9785" y="1116980"/>
            <a:ext cx="4593997" cy="4859613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011AC230-9220-FA45-A8F6-E779F388962E}"/>
              </a:ext>
            </a:extLst>
          </p:cNvPr>
          <p:cNvSpPr txBox="1"/>
          <p:nvPr/>
        </p:nvSpPr>
        <p:spPr>
          <a:xfrm>
            <a:off x="7239785" y="5976593"/>
            <a:ext cx="4593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highlight>
                  <a:srgbClr val="00FF00"/>
                </a:highlight>
              </a:rPr>
              <a:t>Du beim Ausüben der Tätigkeiten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2E406547-C916-61AF-7CDA-B356CD81C9DC}"/>
              </a:ext>
            </a:extLst>
          </p:cNvPr>
          <p:cNvSpPr txBox="1"/>
          <p:nvPr/>
        </p:nvSpPr>
        <p:spPr>
          <a:xfrm>
            <a:off x="810704" y="1234912"/>
            <a:ext cx="57974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Folgende Tätigkeiten habe ich in meinem Praktikum ausgeführt:</a:t>
            </a:r>
          </a:p>
        </p:txBody>
      </p:sp>
    </p:spTree>
    <p:extLst>
      <p:ext uri="{BB962C8B-B14F-4D97-AF65-F5344CB8AC3E}">
        <p14:creationId xmlns:p14="http://schemas.microsoft.com/office/powerpoint/2010/main" val="38609895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CF202313-FF97-4C48-9F8B-7ECFCEEF2384}"/>
              </a:ext>
            </a:extLst>
          </p:cNvPr>
          <p:cNvSpPr/>
          <p:nvPr/>
        </p:nvSpPr>
        <p:spPr>
          <a:xfrm>
            <a:off x="0" y="1"/>
            <a:ext cx="12192000" cy="754144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dirty="0">
                <a:solidFill>
                  <a:schemeClr val="tx1"/>
                </a:solidFill>
              </a:rPr>
              <a:t>Mein Praktikumsbetrieb – </a:t>
            </a:r>
            <a:r>
              <a:rPr lang="de-DE" sz="2800" i="1" dirty="0">
                <a:solidFill>
                  <a:schemeClr val="tx1"/>
                </a:solidFill>
                <a:highlight>
                  <a:srgbClr val="FFFF00"/>
                </a:highlight>
              </a:rPr>
              <a:t>Name des Schülers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4FD3B584-9225-4641-82C5-1DCF705D4E32}"/>
              </a:ext>
            </a:extLst>
          </p:cNvPr>
          <p:cNvSpPr txBox="1"/>
          <p:nvPr/>
        </p:nvSpPr>
        <p:spPr>
          <a:xfrm>
            <a:off x="179109" y="999240"/>
            <a:ext cx="6834433" cy="4816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i="1" dirty="0">
                <a:highlight>
                  <a:srgbClr val="FFFF00"/>
                </a:highlight>
              </a:rPr>
              <a:t>Musterfirma GmbH</a:t>
            </a:r>
          </a:p>
          <a:p>
            <a:r>
              <a:rPr lang="de-DE" sz="2400" i="1" dirty="0">
                <a:highlight>
                  <a:srgbClr val="FFFF00"/>
                </a:highlight>
              </a:rPr>
              <a:t>Musterstr. 1</a:t>
            </a:r>
          </a:p>
          <a:p>
            <a:r>
              <a:rPr lang="de-DE" sz="2400" i="1" dirty="0">
                <a:highlight>
                  <a:srgbClr val="FFFF00"/>
                </a:highlight>
              </a:rPr>
              <a:t>63225 Langen</a:t>
            </a:r>
          </a:p>
          <a:p>
            <a:pPr>
              <a:spcAft>
                <a:spcPts val="600"/>
              </a:spcAft>
              <a:tabLst>
                <a:tab pos="1812925" algn="l"/>
              </a:tabLst>
            </a:pPr>
            <a:endParaRPr lang="de-DE" sz="2000" b="1" dirty="0"/>
          </a:p>
          <a:p>
            <a:pPr>
              <a:spcAft>
                <a:spcPts val="1200"/>
              </a:spcAft>
              <a:tabLst>
                <a:tab pos="1812925" algn="l"/>
              </a:tabLst>
            </a:pPr>
            <a:r>
              <a:rPr lang="de-DE" sz="2000" b="1" dirty="0"/>
              <a:t>Gründungsjahr:	</a:t>
            </a:r>
            <a:r>
              <a:rPr lang="de-DE" sz="2000" dirty="0">
                <a:highlight>
                  <a:srgbClr val="FFFF00"/>
                </a:highlight>
              </a:rPr>
              <a:t>1900</a:t>
            </a:r>
          </a:p>
          <a:p>
            <a:pPr>
              <a:spcAft>
                <a:spcPts val="1200"/>
              </a:spcAft>
              <a:tabLst>
                <a:tab pos="1812925" algn="l"/>
              </a:tabLst>
            </a:pPr>
            <a:r>
              <a:rPr lang="de-DE" sz="2000" b="1" dirty="0"/>
              <a:t>Firmierung:</a:t>
            </a:r>
            <a:r>
              <a:rPr lang="de-DE" sz="2000" dirty="0"/>
              <a:t>	</a:t>
            </a:r>
            <a:r>
              <a:rPr lang="de-DE" sz="2000" dirty="0">
                <a:highlight>
                  <a:srgbClr val="FFFF00"/>
                </a:highlight>
              </a:rPr>
              <a:t>Gesellschaft mit beschränkter Haftung</a:t>
            </a:r>
          </a:p>
          <a:p>
            <a:pPr>
              <a:spcAft>
                <a:spcPts val="1200"/>
              </a:spcAft>
              <a:tabLst>
                <a:tab pos="1812925" algn="l"/>
              </a:tabLst>
            </a:pPr>
            <a:r>
              <a:rPr lang="de-DE" sz="2000" b="1" dirty="0"/>
              <a:t>Branche:	</a:t>
            </a:r>
            <a:r>
              <a:rPr lang="de-DE" sz="2000" dirty="0">
                <a:highlight>
                  <a:srgbClr val="FFFF00"/>
                </a:highlight>
              </a:rPr>
              <a:t>Handwerk</a:t>
            </a:r>
          </a:p>
          <a:p>
            <a:pPr>
              <a:spcAft>
                <a:spcPts val="1200"/>
              </a:spcAft>
            </a:pPr>
            <a:r>
              <a:rPr lang="de-DE" sz="2000" b="1" dirty="0"/>
              <a:t>Tätigkeitsfelder:	</a:t>
            </a:r>
            <a:r>
              <a:rPr lang="de-DE" sz="2000" dirty="0">
                <a:highlight>
                  <a:srgbClr val="FFFF00"/>
                </a:highlight>
              </a:rPr>
              <a:t>Bodenbeläge und allgemeine 				Renovierungsarbeiten</a:t>
            </a:r>
          </a:p>
          <a:p>
            <a:pPr>
              <a:spcAft>
                <a:spcPts val="1200"/>
              </a:spcAft>
            </a:pPr>
            <a:r>
              <a:rPr lang="de-DE" sz="2000" b="1" dirty="0"/>
              <a:t>Mitarbeiter:	</a:t>
            </a:r>
            <a:r>
              <a:rPr lang="de-DE" sz="2000" dirty="0">
                <a:highlight>
                  <a:srgbClr val="FFFF00"/>
                </a:highlight>
              </a:rPr>
              <a:t>100</a:t>
            </a:r>
          </a:p>
          <a:p>
            <a:pPr>
              <a:spcAft>
                <a:spcPts val="1200"/>
              </a:spcAft>
            </a:pPr>
            <a:r>
              <a:rPr lang="de-DE" sz="2000" b="1" dirty="0"/>
              <a:t>Auszubildende:	</a:t>
            </a:r>
            <a:r>
              <a:rPr lang="de-DE" sz="2000" dirty="0">
                <a:highlight>
                  <a:srgbClr val="FFFF00"/>
                </a:highlight>
              </a:rPr>
              <a:t>2 (Dachdecker), 2 (Bürokaufmann/frau) und 1 		(Schreiner)</a:t>
            </a:r>
            <a:endParaRPr lang="de-DE" sz="2000" b="1" dirty="0">
              <a:highlight>
                <a:srgbClr val="FFFF00"/>
              </a:highlight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01B5976-79A6-494F-A043-C0CBE4E251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9785" y="1116980"/>
            <a:ext cx="4593997" cy="4859613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011AC230-9220-FA45-A8F6-E779F388962E}"/>
              </a:ext>
            </a:extLst>
          </p:cNvPr>
          <p:cNvSpPr txBox="1"/>
          <p:nvPr/>
        </p:nvSpPr>
        <p:spPr>
          <a:xfrm>
            <a:off x="7239785" y="5976593"/>
            <a:ext cx="4593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highlight>
                  <a:srgbClr val="00FF00"/>
                </a:highlight>
              </a:rPr>
              <a:t>Ein Bild vom Praktikumsbetrieb 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65474074-E5A2-774B-BB0E-A121BB61F9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7007" y="1116980"/>
            <a:ext cx="2540000" cy="784798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38FBA40F-9F7E-4846-BDD2-A20879A230A5}"/>
              </a:ext>
            </a:extLst>
          </p:cNvPr>
          <p:cNvSpPr txBox="1"/>
          <p:nvPr/>
        </p:nvSpPr>
        <p:spPr>
          <a:xfrm>
            <a:off x="2977006" y="1324713"/>
            <a:ext cx="2540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Firmenlogo</a:t>
            </a:r>
            <a:endParaRPr lang="de-DE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5131612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CF202313-FF97-4C48-9F8B-7ECFCEEF2384}"/>
              </a:ext>
            </a:extLst>
          </p:cNvPr>
          <p:cNvSpPr/>
          <p:nvPr/>
        </p:nvSpPr>
        <p:spPr>
          <a:xfrm>
            <a:off x="0" y="1"/>
            <a:ext cx="12192000" cy="754144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dirty="0">
                <a:solidFill>
                  <a:schemeClr val="tx1"/>
                </a:solidFill>
              </a:rPr>
              <a:t>Mein Praktikum als </a:t>
            </a:r>
            <a:r>
              <a:rPr lang="de-DE" sz="2800" i="1" dirty="0">
                <a:solidFill>
                  <a:schemeClr val="tx1"/>
                </a:solidFill>
                <a:highlight>
                  <a:srgbClr val="FFFF00"/>
                </a:highlight>
              </a:rPr>
              <a:t>genaue Berufsbezeichnung – Name des Schülers</a:t>
            </a:r>
            <a:endParaRPr lang="de-DE" i="1" dirty="0">
              <a:solidFill>
                <a:schemeClr val="tx1"/>
              </a:solidFill>
              <a:highlight>
                <a:srgbClr val="FFFF00"/>
              </a:highlight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4FD3B584-9225-4641-82C5-1DCF705D4E32}"/>
              </a:ext>
            </a:extLst>
          </p:cNvPr>
          <p:cNvSpPr txBox="1"/>
          <p:nvPr/>
        </p:nvSpPr>
        <p:spPr>
          <a:xfrm>
            <a:off x="179109" y="999240"/>
            <a:ext cx="6834433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tabLst>
                <a:tab pos="1812925" algn="l"/>
              </a:tabLst>
            </a:pPr>
            <a:r>
              <a:rPr lang="de-DE" sz="2000" b="1" dirty="0"/>
              <a:t>Ausbildungsart:	</a:t>
            </a:r>
            <a:r>
              <a:rPr lang="de-DE" sz="2000" i="1" dirty="0">
                <a:highlight>
                  <a:srgbClr val="FFFF00"/>
                </a:highlight>
              </a:rPr>
              <a:t>Duale Ausbildung (Ausbildungsbetrieb und 	Berufsschule)</a:t>
            </a:r>
          </a:p>
          <a:p>
            <a:pPr>
              <a:spcAft>
                <a:spcPts val="1200"/>
              </a:spcAft>
              <a:tabLst>
                <a:tab pos="1812925" algn="l"/>
              </a:tabLst>
            </a:pPr>
            <a:r>
              <a:rPr lang="de-DE" sz="2000" b="1" dirty="0"/>
              <a:t>Berufsschule:</a:t>
            </a:r>
            <a:r>
              <a:rPr lang="de-DE" sz="2000" dirty="0"/>
              <a:t>	</a:t>
            </a:r>
            <a:r>
              <a:rPr lang="de-DE" sz="2000" i="1" dirty="0">
                <a:highlight>
                  <a:srgbClr val="FFFF00"/>
                </a:highlight>
              </a:rPr>
              <a:t>Max-</a:t>
            </a:r>
            <a:r>
              <a:rPr lang="de-DE" sz="2000" i="1" dirty="0" err="1">
                <a:highlight>
                  <a:srgbClr val="FFFF00"/>
                </a:highlight>
              </a:rPr>
              <a:t>Eyth</a:t>
            </a:r>
            <a:r>
              <a:rPr lang="de-DE" sz="2000" i="1" dirty="0">
                <a:highlight>
                  <a:srgbClr val="FFFF00"/>
                </a:highlight>
              </a:rPr>
              <a:t>-Schule in Dreieich</a:t>
            </a:r>
          </a:p>
          <a:p>
            <a:pPr>
              <a:spcAft>
                <a:spcPts val="1200"/>
              </a:spcAft>
              <a:tabLst>
                <a:tab pos="1812925" algn="l"/>
              </a:tabLst>
            </a:pPr>
            <a:r>
              <a:rPr lang="de-DE" sz="2000" b="1" dirty="0"/>
              <a:t>Dauer:</a:t>
            </a:r>
            <a:r>
              <a:rPr lang="de-DE" sz="2000" dirty="0"/>
              <a:t>	</a:t>
            </a:r>
            <a:r>
              <a:rPr lang="de-DE" sz="2000" i="1" dirty="0">
                <a:highlight>
                  <a:srgbClr val="FFFF00"/>
                </a:highlight>
              </a:rPr>
              <a:t>3 Jahre</a:t>
            </a:r>
          </a:p>
          <a:p>
            <a:pPr>
              <a:spcAft>
                <a:spcPts val="1200"/>
              </a:spcAft>
              <a:tabLst>
                <a:tab pos="1812925" algn="l"/>
              </a:tabLst>
            </a:pPr>
            <a:r>
              <a:rPr lang="de-DE" sz="2000" b="1" dirty="0"/>
              <a:t>Tätigkeiten:	</a:t>
            </a:r>
            <a:r>
              <a:rPr lang="de-DE" sz="2000" i="1" dirty="0">
                <a:highlight>
                  <a:srgbClr val="FFFF00"/>
                </a:highlight>
              </a:rPr>
              <a:t>Stichpunktartige Beschreibung der Tätigkeiten</a:t>
            </a:r>
          </a:p>
          <a:p>
            <a:pPr>
              <a:spcAft>
                <a:spcPts val="1200"/>
              </a:spcAft>
            </a:pPr>
            <a:r>
              <a:rPr lang="de-DE" sz="2000" b="1" dirty="0"/>
              <a:t>Arbeitsorte:	</a:t>
            </a:r>
            <a:r>
              <a:rPr lang="de-DE" sz="2000" i="1" dirty="0">
                <a:highlight>
                  <a:srgbClr val="FFFF00"/>
                </a:highlight>
              </a:rPr>
              <a:t>Werkstatt</a:t>
            </a:r>
          </a:p>
          <a:p>
            <a:pPr>
              <a:spcAft>
                <a:spcPts val="1200"/>
              </a:spcAft>
            </a:pPr>
            <a:r>
              <a:rPr lang="de-DE" sz="2000" b="1" dirty="0"/>
              <a:t>Schulabschluss:	</a:t>
            </a:r>
            <a:r>
              <a:rPr lang="de-DE" sz="2000" i="1" dirty="0">
                <a:highlight>
                  <a:srgbClr val="FFFF00"/>
                </a:highlight>
              </a:rPr>
              <a:t>Mind. Hauptschulabschluss</a:t>
            </a:r>
          </a:p>
          <a:p>
            <a:pPr>
              <a:spcAft>
                <a:spcPts val="1200"/>
              </a:spcAft>
            </a:pPr>
            <a:r>
              <a:rPr lang="de-DE" sz="2000" b="1" dirty="0"/>
              <a:t>Anforderungen:	</a:t>
            </a:r>
            <a:r>
              <a:rPr lang="de-DE" sz="2000" i="1" dirty="0">
                <a:highlight>
                  <a:srgbClr val="FFFF00"/>
                </a:highlight>
              </a:rPr>
              <a:t>Stichpunktartige Beschreibung der 				Anforderungen</a:t>
            </a:r>
          </a:p>
          <a:p>
            <a:pPr>
              <a:spcAft>
                <a:spcPts val="1200"/>
              </a:spcAft>
            </a:pPr>
            <a:r>
              <a:rPr lang="de-DE" sz="2000" b="1" dirty="0"/>
              <a:t>Schulfächer:	</a:t>
            </a:r>
            <a:r>
              <a:rPr lang="de-DE" sz="2000" i="1" dirty="0">
                <a:highlight>
                  <a:srgbClr val="FFFF00"/>
                </a:highlight>
              </a:rPr>
              <a:t>Schulfächer</a:t>
            </a:r>
          </a:p>
          <a:p>
            <a:pPr>
              <a:spcAft>
                <a:spcPts val="1200"/>
              </a:spcAft>
            </a:pPr>
            <a:r>
              <a:rPr lang="de-DE" sz="2000" b="1" dirty="0"/>
              <a:t>Vergütung:	</a:t>
            </a:r>
            <a:r>
              <a:rPr lang="de-DE" sz="2000" i="1" dirty="0">
                <a:highlight>
                  <a:srgbClr val="FFFF00"/>
                </a:highlight>
              </a:rPr>
              <a:t>500 € (1. Lehrjahr) bis 1.000 € (3. Lehrjahr)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01B5976-79A6-494F-A043-C0CBE4E251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9785" y="1116980"/>
            <a:ext cx="4593997" cy="4859613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011AC230-9220-FA45-A8F6-E779F388962E}"/>
              </a:ext>
            </a:extLst>
          </p:cNvPr>
          <p:cNvSpPr txBox="1"/>
          <p:nvPr/>
        </p:nvSpPr>
        <p:spPr>
          <a:xfrm>
            <a:off x="7239785" y="5976593"/>
            <a:ext cx="4593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highlight>
                  <a:srgbClr val="00FF00"/>
                </a:highlight>
              </a:rPr>
              <a:t>Du als genaue Berufsbezeichnung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6781BB61-3B3B-F54E-B942-5F62606C2596}"/>
              </a:ext>
            </a:extLst>
          </p:cNvPr>
          <p:cNvSpPr txBox="1"/>
          <p:nvPr/>
        </p:nvSpPr>
        <p:spPr>
          <a:xfrm>
            <a:off x="179109" y="6345925"/>
            <a:ext cx="4593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Quelle: </a:t>
            </a:r>
            <a:r>
              <a:rPr lang="de-DE" dirty="0" err="1"/>
              <a:t>berufenet.arbeitsagentur.de</a:t>
            </a:r>
            <a:endParaRPr lang="de-DE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5477722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CF202313-FF97-4C48-9F8B-7ECFCEEF2384}"/>
              </a:ext>
            </a:extLst>
          </p:cNvPr>
          <p:cNvSpPr/>
          <p:nvPr/>
        </p:nvSpPr>
        <p:spPr>
          <a:xfrm>
            <a:off x="0" y="1"/>
            <a:ext cx="12192000" cy="754144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dirty="0">
                <a:solidFill>
                  <a:schemeClr val="tx1"/>
                </a:solidFill>
              </a:rPr>
              <a:t>Meine Tätigkeiten im Betrieb – </a:t>
            </a:r>
            <a:r>
              <a:rPr lang="de-DE" sz="2800" i="1" dirty="0">
                <a:solidFill>
                  <a:schemeClr val="tx1"/>
                </a:solidFill>
                <a:highlight>
                  <a:srgbClr val="FFFF00"/>
                </a:highlight>
              </a:rPr>
              <a:t>Name des Schülers</a:t>
            </a:r>
            <a:endParaRPr lang="de-DE" i="1" dirty="0">
              <a:solidFill>
                <a:schemeClr val="tx1"/>
              </a:solidFill>
              <a:highlight>
                <a:srgbClr val="FFFF00"/>
              </a:highlight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01B5976-79A6-494F-A043-C0CBE4E251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9785" y="1116980"/>
            <a:ext cx="4593997" cy="4859613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011AC230-9220-FA45-A8F6-E779F388962E}"/>
              </a:ext>
            </a:extLst>
          </p:cNvPr>
          <p:cNvSpPr txBox="1"/>
          <p:nvPr/>
        </p:nvSpPr>
        <p:spPr>
          <a:xfrm>
            <a:off x="7239785" y="5976593"/>
            <a:ext cx="4593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highlight>
                  <a:srgbClr val="00FF00"/>
                </a:highlight>
              </a:rPr>
              <a:t>Du beim Ausüben der Tätigkeiten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2E406547-C916-61AF-7CDA-B356CD81C9DC}"/>
              </a:ext>
            </a:extLst>
          </p:cNvPr>
          <p:cNvSpPr txBox="1"/>
          <p:nvPr/>
        </p:nvSpPr>
        <p:spPr>
          <a:xfrm>
            <a:off x="810704" y="1234912"/>
            <a:ext cx="57974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Folgende Tätigkeiten habe ich in meinem Praktikum ausgeführt:</a:t>
            </a:r>
          </a:p>
        </p:txBody>
      </p:sp>
    </p:spTree>
    <p:extLst>
      <p:ext uri="{BB962C8B-B14F-4D97-AF65-F5344CB8AC3E}">
        <p14:creationId xmlns:p14="http://schemas.microsoft.com/office/powerpoint/2010/main" val="9471850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CF202313-FF97-4C48-9F8B-7ECFCEEF2384}"/>
              </a:ext>
            </a:extLst>
          </p:cNvPr>
          <p:cNvSpPr/>
          <p:nvPr/>
        </p:nvSpPr>
        <p:spPr>
          <a:xfrm>
            <a:off x="0" y="1"/>
            <a:ext cx="12192000" cy="754144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dirty="0">
                <a:solidFill>
                  <a:schemeClr val="tx1"/>
                </a:solidFill>
              </a:rPr>
              <a:t>Mein Praktikumsbetrieb – </a:t>
            </a:r>
            <a:r>
              <a:rPr lang="de-DE" sz="2800" i="1" dirty="0">
                <a:solidFill>
                  <a:schemeClr val="tx1"/>
                </a:solidFill>
                <a:highlight>
                  <a:srgbClr val="FFFF00"/>
                </a:highlight>
              </a:rPr>
              <a:t>Name des Schülers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4FD3B584-9225-4641-82C5-1DCF705D4E32}"/>
              </a:ext>
            </a:extLst>
          </p:cNvPr>
          <p:cNvSpPr txBox="1"/>
          <p:nvPr/>
        </p:nvSpPr>
        <p:spPr>
          <a:xfrm>
            <a:off x="179109" y="999240"/>
            <a:ext cx="6834433" cy="4816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i="1" dirty="0">
                <a:highlight>
                  <a:srgbClr val="FFFF00"/>
                </a:highlight>
              </a:rPr>
              <a:t>Musterfirma GmbH</a:t>
            </a:r>
          </a:p>
          <a:p>
            <a:r>
              <a:rPr lang="de-DE" sz="2400" i="1" dirty="0">
                <a:highlight>
                  <a:srgbClr val="FFFF00"/>
                </a:highlight>
              </a:rPr>
              <a:t>Musterstr. 1</a:t>
            </a:r>
          </a:p>
          <a:p>
            <a:r>
              <a:rPr lang="de-DE" sz="2400" i="1" dirty="0">
                <a:highlight>
                  <a:srgbClr val="FFFF00"/>
                </a:highlight>
              </a:rPr>
              <a:t>63225 Langen</a:t>
            </a:r>
          </a:p>
          <a:p>
            <a:pPr>
              <a:spcAft>
                <a:spcPts val="600"/>
              </a:spcAft>
              <a:tabLst>
                <a:tab pos="1812925" algn="l"/>
              </a:tabLst>
            </a:pPr>
            <a:endParaRPr lang="de-DE" sz="2000" b="1" dirty="0"/>
          </a:p>
          <a:p>
            <a:pPr>
              <a:spcAft>
                <a:spcPts val="1200"/>
              </a:spcAft>
              <a:tabLst>
                <a:tab pos="1812925" algn="l"/>
              </a:tabLst>
            </a:pPr>
            <a:r>
              <a:rPr lang="de-DE" sz="2000" b="1" dirty="0"/>
              <a:t>Gründungsjahr:	</a:t>
            </a:r>
            <a:r>
              <a:rPr lang="de-DE" sz="2000" dirty="0">
                <a:highlight>
                  <a:srgbClr val="FFFF00"/>
                </a:highlight>
              </a:rPr>
              <a:t>1900</a:t>
            </a:r>
          </a:p>
          <a:p>
            <a:pPr>
              <a:spcAft>
                <a:spcPts val="1200"/>
              </a:spcAft>
              <a:tabLst>
                <a:tab pos="1812925" algn="l"/>
              </a:tabLst>
            </a:pPr>
            <a:r>
              <a:rPr lang="de-DE" sz="2000" b="1" dirty="0"/>
              <a:t>Firmierung:</a:t>
            </a:r>
            <a:r>
              <a:rPr lang="de-DE" sz="2000" dirty="0"/>
              <a:t>	</a:t>
            </a:r>
            <a:r>
              <a:rPr lang="de-DE" sz="2000" dirty="0">
                <a:highlight>
                  <a:srgbClr val="FFFF00"/>
                </a:highlight>
              </a:rPr>
              <a:t>Gesellschaft mit beschränkter Haftung</a:t>
            </a:r>
          </a:p>
          <a:p>
            <a:pPr>
              <a:spcAft>
                <a:spcPts val="1200"/>
              </a:spcAft>
              <a:tabLst>
                <a:tab pos="1812925" algn="l"/>
              </a:tabLst>
            </a:pPr>
            <a:r>
              <a:rPr lang="de-DE" sz="2000" b="1" dirty="0"/>
              <a:t>Branche:	</a:t>
            </a:r>
            <a:r>
              <a:rPr lang="de-DE" sz="2000" dirty="0">
                <a:highlight>
                  <a:srgbClr val="FFFF00"/>
                </a:highlight>
              </a:rPr>
              <a:t>Handwerk</a:t>
            </a:r>
          </a:p>
          <a:p>
            <a:pPr>
              <a:spcAft>
                <a:spcPts val="1200"/>
              </a:spcAft>
            </a:pPr>
            <a:r>
              <a:rPr lang="de-DE" sz="2000" b="1" dirty="0"/>
              <a:t>Tätigkeitsfelder:	</a:t>
            </a:r>
            <a:r>
              <a:rPr lang="de-DE" sz="2000" dirty="0">
                <a:highlight>
                  <a:srgbClr val="FFFF00"/>
                </a:highlight>
              </a:rPr>
              <a:t>Bodenbeläge und allgemeine 				Renovierungsarbeiten</a:t>
            </a:r>
          </a:p>
          <a:p>
            <a:pPr>
              <a:spcAft>
                <a:spcPts val="1200"/>
              </a:spcAft>
            </a:pPr>
            <a:r>
              <a:rPr lang="de-DE" sz="2000" b="1" dirty="0"/>
              <a:t>Mitarbeiter:	</a:t>
            </a:r>
            <a:r>
              <a:rPr lang="de-DE" sz="2000" dirty="0">
                <a:highlight>
                  <a:srgbClr val="FFFF00"/>
                </a:highlight>
              </a:rPr>
              <a:t>100</a:t>
            </a:r>
          </a:p>
          <a:p>
            <a:pPr>
              <a:spcAft>
                <a:spcPts val="1200"/>
              </a:spcAft>
            </a:pPr>
            <a:r>
              <a:rPr lang="de-DE" sz="2000" b="1" dirty="0"/>
              <a:t>Auszubildende:	</a:t>
            </a:r>
            <a:r>
              <a:rPr lang="de-DE" sz="2000" dirty="0">
                <a:highlight>
                  <a:srgbClr val="FFFF00"/>
                </a:highlight>
              </a:rPr>
              <a:t>2 (Dachdecker), 2 (Bürokaufmann/frau) und 1 		(Schreiner)</a:t>
            </a:r>
            <a:endParaRPr lang="de-DE" sz="2000" b="1" dirty="0">
              <a:highlight>
                <a:srgbClr val="FFFF00"/>
              </a:highlight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01B5976-79A6-494F-A043-C0CBE4E251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9785" y="1116980"/>
            <a:ext cx="4593997" cy="4859613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011AC230-9220-FA45-A8F6-E779F388962E}"/>
              </a:ext>
            </a:extLst>
          </p:cNvPr>
          <p:cNvSpPr txBox="1"/>
          <p:nvPr/>
        </p:nvSpPr>
        <p:spPr>
          <a:xfrm>
            <a:off x="7239785" y="5976593"/>
            <a:ext cx="4593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highlight>
                  <a:srgbClr val="00FF00"/>
                </a:highlight>
              </a:rPr>
              <a:t>Ein Bild vom Praktikumsbetrieb 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65474074-E5A2-774B-BB0E-A121BB61F9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7007" y="1116980"/>
            <a:ext cx="2540000" cy="784798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38FBA40F-9F7E-4846-BDD2-A20879A230A5}"/>
              </a:ext>
            </a:extLst>
          </p:cNvPr>
          <p:cNvSpPr txBox="1"/>
          <p:nvPr/>
        </p:nvSpPr>
        <p:spPr>
          <a:xfrm>
            <a:off x="2977006" y="1324713"/>
            <a:ext cx="2540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Firmenlogo</a:t>
            </a:r>
            <a:endParaRPr lang="de-DE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6549860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1087</Words>
  <Application>Microsoft Office PowerPoint</Application>
  <PresentationFormat>Breitbild</PresentationFormat>
  <Paragraphs>151</Paragraphs>
  <Slides>23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Office</vt:lpstr>
      <vt:lpstr>Unser Praktikum als genaue Berufsbezeichnung/im Bereich …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Andreas Wolf</dc:creator>
  <cp:lastModifiedBy>Oettinghaus, Marc</cp:lastModifiedBy>
  <cp:revision>7</cp:revision>
  <dcterms:created xsi:type="dcterms:W3CDTF">2019-11-27T19:50:59Z</dcterms:created>
  <dcterms:modified xsi:type="dcterms:W3CDTF">2023-11-13T04:49:24Z</dcterms:modified>
</cp:coreProperties>
</file>